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Lora"/>
      <p:regular r:id="rId24"/>
      <p:bold r:id="rId25"/>
      <p:italic r:id="rId26"/>
      <p:boldItalic r:id="rId27"/>
    </p:embeddedFont>
    <p:embeddedFont>
      <p:font typeface="Quattrocento Sans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2YL40+JXededmfUmRiTmNtIoD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A4FE4E3-15B0-44F4-A821-17CEC6D09373}">
  <a:tblStyle styleId="{1A4FE4E3-15B0-44F4-A821-17CEC6D0937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Lora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italic.fntdata"/><Relationship Id="rId25" Type="http://schemas.openxmlformats.org/officeDocument/2006/relationships/font" Target="fonts/Lora-bold.fntdata"/><Relationship Id="rId28" Type="http://schemas.openxmlformats.org/officeDocument/2006/relationships/font" Target="fonts/QuattrocentoSans-regular.fntdata"/><Relationship Id="rId27" Type="http://schemas.openxmlformats.org/officeDocument/2006/relationships/font" Target="fonts/Lor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25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25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3" name="Google Shape;13;p17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17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7" name="Google Shape;17;p18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18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20" name="Google Shape;20;p18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4" name="Google Shape;24;p19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19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9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b="1" i="0" sz="36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2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20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3" name="Google Shape;33;p20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" name="Google Shape;38;p21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9" name="Google Shape;39;p2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1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21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8" name="Google Shape;48;p22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22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22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4" name="Google Shape;54;p2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23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23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60" name="Google Shape;60;p24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24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gif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gif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gif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8.jpg"/><Relationship Id="rId5" Type="http://schemas.openxmlformats.org/officeDocument/2006/relationships/image" Target="../media/image4.png"/><Relationship Id="rId6" Type="http://schemas.openxmlformats.org/officeDocument/2006/relationships/image" Target="../media/image15.jp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4.jpg"/><Relationship Id="rId6" Type="http://schemas.openxmlformats.org/officeDocument/2006/relationships/image" Target="../media/image22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31.gif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63400" y="-519050"/>
            <a:ext cx="9707400" cy="6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>
            <p:ph idx="4294967295" type="ctrTitle"/>
          </p:nvPr>
        </p:nvSpPr>
        <p:spPr>
          <a:xfrm>
            <a:off x="-342262" y="1627750"/>
            <a:ext cx="615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Vouzela</a:t>
            </a:r>
            <a:endParaRPr b="1" i="0" sz="30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t/>
            </a:r>
            <a:endParaRPr b="0" i="0" sz="3000" u="none" cap="none" strike="noStrike">
              <a:solidFill>
                <a:srgbClr val="4DA4C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-1849250" y="-561750"/>
            <a:ext cx="11028300" cy="6471600"/>
          </a:xfrm>
          <a:prstGeom prst="rect">
            <a:avLst/>
          </a:prstGeom>
          <a:solidFill>
            <a:srgbClr val="565656">
              <a:alpha val="8431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-342250" y="2191075"/>
            <a:ext cx="5239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Human-Computer Interaction</a:t>
            </a:r>
            <a:endParaRPr b="1" i="0" sz="16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12th march 2020</a:t>
            </a:r>
            <a:endParaRPr b="1" i="0" sz="16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P6</a:t>
            </a:r>
            <a:endParaRPr b="1" i="0" sz="16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741825" y="4012200"/>
            <a:ext cx="70311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Hugo Paiva de Almeida  93195   LEI</a:t>
            </a:r>
            <a:endParaRPr b="1" i="0" sz="9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Rui Fernandes   92952   LEI</a:t>
            </a:r>
            <a:endParaRPr b="1" i="0" sz="9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Carlos Michell Sena  81377 LEI</a:t>
            </a:r>
            <a:endParaRPr b="0" i="0" sz="9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-195400" y="1337200"/>
            <a:ext cx="5092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Aplicação Vouzela</a:t>
            </a:r>
            <a:endParaRPr b="0" i="0" sz="36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4">
            <a:alphaModFix/>
          </a:blip>
          <a:srcRect b="0" l="0" r="0" t="3855"/>
          <a:stretch/>
        </p:blipFill>
        <p:spPr>
          <a:xfrm>
            <a:off x="5615450" y="950700"/>
            <a:ext cx="1826201" cy="371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0675" y="749507"/>
            <a:ext cx="3557900" cy="445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0" l="0" r="0" t="4030"/>
          <a:stretch/>
        </p:blipFill>
        <p:spPr>
          <a:xfrm>
            <a:off x="6003825" y="1524700"/>
            <a:ext cx="1645920" cy="315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7300" y="1355775"/>
            <a:ext cx="3023300" cy="37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10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Cognitive Walkthrough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70" name="Google Shape;270;p10"/>
          <p:cNvCxnSpPr/>
          <p:nvPr/>
        </p:nvCxnSpPr>
        <p:spPr>
          <a:xfrm>
            <a:off x="4500575" y="724150"/>
            <a:ext cx="4643700" cy="1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10"/>
          <p:cNvSpPr txBox="1"/>
          <p:nvPr/>
        </p:nvSpPr>
        <p:spPr>
          <a:xfrm>
            <a:off x="850200" y="10826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Task: Find how to get to Vouzela</a:t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10"/>
          <p:cNvSpPr txBox="1"/>
          <p:nvPr/>
        </p:nvSpPr>
        <p:spPr>
          <a:xfrm>
            <a:off x="1254850" y="1904925"/>
            <a:ext cx="50523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Target User</a:t>
            </a:r>
            <a:endParaRPr b="1" i="0" sz="1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   Tourist </a:t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Steps</a:t>
            </a:r>
            <a:endParaRPr b="1" i="0" sz="1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   Go to the sidebar menu</a:t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   Click on the more information button</a:t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   Get the route</a:t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3" name="Google Shape;27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7400" y="1877300"/>
            <a:ext cx="443601" cy="4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7400" y="2830150"/>
            <a:ext cx="443601" cy="4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0" name="Google Shape;280;p11"/>
          <p:cNvCxnSpPr/>
          <p:nvPr/>
        </p:nvCxnSpPr>
        <p:spPr>
          <a:xfrm>
            <a:off x="4500575" y="724150"/>
            <a:ext cx="4643700" cy="1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11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Cognitive Walkthrough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2" name="Google Shape;282;p11"/>
          <p:cNvCxnSpPr/>
          <p:nvPr/>
        </p:nvCxnSpPr>
        <p:spPr>
          <a:xfrm>
            <a:off x="4500575" y="724150"/>
            <a:ext cx="4643700" cy="1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11"/>
          <p:cNvSpPr txBox="1"/>
          <p:nvPr/>
        </p:nvSpPr>
        <p:spPr>
          <a:xfrm>
            <a:off x="850200" y="1082600"/>
            <a:ext cx="713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Task: Find how to get to Vouzela</a:t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11"/>
          <p:cNvGrpSpPr/>
          <p:nvPr/>
        </p:nvGrpSpPr>
        <p:grpSpPr>
          <a:xfrm>
            <a:off x="7586533" y="1589888"/>
            <a:ext cx="1428423" cy="3477406"/>
            <a:chOff x="1387284" y="966286"/>
            <a:chExt cx="1428423" cy="6283712"/>
          </a:xfrm>
        </p:grpSpPr>
        <p:sp>
          <p:nvSpPr>
            <p:cNvPr id="285" name="Google Shape;285;p11"/>
            <p:cNvSpPr/>
            <p:nvPr/>
          </p:nvSpPr>
          <p:spPr>
            <a:xfrm>
              <a:off x="1461869" y="1382716"/>
              <a:ext cx="1353834" cy="1223793"/>
            </a:xfrm>
            <a:custGeom>
              <a:rect b="b" l="l" r="r" t="t"/>
              <a:pathLst>
                <a:path extrusionOk="0" h="21504" w="21600">
                  <a:moveTo>
                    <a:pt x="21597" y="3783"/>
                  </a:moveTo>
                  <a:cubicBezTo>
                    <a:pt x="21597" y="3783"/>
                    <a:pt x="21597" y="3783"/>
                    <a:pt x="21597" y="3783"/>
                  </a:cubicBezTo>
                  <a:cubicBezTo>
                    <a:pt x="21548" y="3325"/>
                    <a:pt x="21194" y="2888"/>
                    <a:pt x="20549" y="2689"/>
                  </a:cubicBezTo>
                  <a:lnTo>
                    <a:pt x="12741" y="288"/>
                  </a:lnTo>
                  <a:cubicBezTo>
                    <a:pt x="11494" y="-96"/>
                    <a:pt x="10109" y="-96"/>
                    <a:pt x="8862" y="288"/>
                  </a:cubicBezTo>
                  <a:lnTo>
                    <a:pt x="1054" y="2689"/>
                  </a:lnTo>
                  <a:cubicBezTo>
                    <a:pt x="412" y="2888"/>
                    <a:pt x="58" y="3325"/>
                    <a:pt x="6" y="3783"/>
                  </a:cubicBezTo>
                  <a:cubicBezTo>
                    <a:pt x="6" y="3783"/>
                    <a:pt x="6" y="3783"/>
                    <a:pt x="6" y="3783"/>
                  </a:cubicBezTo>
                  <a:lnTo>
                    <a:pt x="0" y="3783"/>
                  </a:lnTo>
                  <a:lnTo>
                    <a:pt x="0" y="17197"/>
                  </a:lnTo>
                  <a:lnTo>
                    <a:pt x="86" y="17197"/>
                  </a:lnTo>
                  <a:cubicBezTo>
                    <a:pt x="213" y="17489"/>
                    <a:pt x="475" y="17753"/>
                    <a:pt x="881" y="17920"/>
                  </a:cubicBezTo>
                  <a:lnTo>
                    <a:pt x="8373" y="21031"/>
                  </a:lnTo>
                  <a:cubicBezTo>
                    <a:pt x="9130" y="21346"/>
                    <a:pt x="9965" y="21504"/>
                    <a:pt x="10800" y="21504"/>
                  </a:cubicBezTo>
                  <a:cubicBezTo>
                    <a:pt x="11635" y="21504"/>
                    <a:pt x="12470" y="21346"/>
                    <a:pt x="13227" y="21031"/>
                  </a:cubicBezTo>
                  <a:lnTo>
                    <a:pt x="20719" y="17920"/>
                  </a:lnTo>
                  <a:cubicBezTo>
                    <a:pt x="21125" y="17753"/>
                    <a:pt x="21387" y="17489"/>
                    <a:pt x="21514" y="17197"/>
                  </a:cubicBezTo>
                  <a:lnTo>
                    <a:pt x="21600" y="17197"/>
                  </a:lnTo>
                  <a:lnTo>
                    <a:pt x="21600" y="3783"/>
                  </a:lnTo>
                  <a:lnTo>
                    <a:pt x="21597" y="3783"/>
                  </a:lnTo>
                  <a:close/>
                </a:path>
              </a:pathLst>
            </a:custGeom>
            <a:solidFill>
              <a:srgbClr val="864A0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461869" y="2911393"/>
              <a:ext cx="1353834" cy="1223793"/>
            </a:xfrm>
            <a:custGeom>
              <a:rect b="b" l="l" r="r" t="t"/>
              <a:pathLst>
                <a:path extrusionOk="0" h="21504" w="21600">
                  <a:moveTo>
                    <a:pt x="21597" y="3783"/>
                  </a:moveTo>
                  <a:cubicBezTo>
                    <a:pt x="21597" y="3783"/>
                    <a:pt x="21597" y="3783"/>
                    <a:pt x="21597" y="3783"/>
                  </a:cubicBezTo>
                  <a:cubicBezTo>
                    <a:pt x="21548" y="3325"/>
                    <a:pt x="21194" y="2888"/>
                    <a:pt x="20549" y="2689"/>
                  </a:cubicBezTo>
                  <a:lnTo>
                    <a:pt x="12741" y="288"/>
                  </a:lnTo>
                  <a:cubicBezTo>
                    <a:pt x="11494" y="-96"/>
                    <a:pt x="10109" y="-96"/>
                    <a:pt x="8862" y="288"/>
                  </a:cubicBezTo>
                  <a:lnTo>
                    <a:pt x="1054" y="2689"/>
                  </a:lnTo>
                  <a:cubicBezTo>
                    <a:pt x="412" y="2888"/>
                    <a:pt x="58" y="3325"/>
                    <a:pt x="6" y="3783"/>
                  </a:cubicBezTo>
                  <a:cubicBezTo>
                    <a:pt x="6" y="3783"/>
                    <a:pt x="6" y="3783"/>
                    <a:pt x="6" y="3783"/>
                  </a:cubicBezTo>
                  <a:lnTo>
                    <a:pt x="0" y="3783"/>
                  </a:lnTo>
                  <a:lnTo>
                    <a:pt x="0" y="17197"/>
                  </a:lnTo>
                  <a:lnTo>
                    <a:pt x="86" y="17197"/>
                  </a:lnTo>
                  <a:cubicBezTo>
                    <a:pt x="213" y="17489"/>
                    <a:pt x="475" y="17753"/>
                    <a:pt x="881" y="17920"/>
                  </a:cubicBezTo>
                  <a:lnTo>
                    <a:pt x="8373" y="21031"/>
                  </a:lnTo>
                  <a:cubicBezTo>
                    <a:pt x="9130" y="21346"/>
                    <a:pt x="9965" y="21504"/>
                    <a:pt x="10800" y="21504"/>
                  </a:cubicBezTo>
                  <a:cubicBezTo>
                    <a:pt x="11635" y="21504"/>
                    <a:pt x="12470" y="21346"/>
                    <a:pt x="13227" y="21031"/>
                  </a:cubicBezTo>
                  <a:lnTo>
                    <a:pt x="20719" y="17920"/>
                  </a:lnTo>
                  <a:cubicBezTo>
                    <a:pt x="21125" y="17753"/>
                    <a:pt x="21387" y="17489"/>
                    <a:pt x="21514" y="17197"/>
                  </a:cubicBezTo>
                  <a:lnTo>
                    <a:pt x="21600" y="17197"/>
                  </a:lnTo>
                  <a:lnTo>
                    <a:pt x="21600" y="3783"/>
                  </a:lnTo>
                  <a:lnTo>
                    <a:pt x="21597" y="3783"/>
                  </a:lnTo>
                  <a:close/>
                </a:path>
              </a:pathLst>
            </a:custGeom>
            <a:solidFill>
              <a:srgbClr val="60170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461869" y="4315076"/>
              <a:ext cx="1353834" cy="1223793"/>
            </a:xfrm>
            <a:custGeom>
              <a:rect b="b" l="l" r="r" t="t"/>
              <a:pathLst>
                <a:path extrusionOk="0" h="21504" w="21600">
                  <a:moveTo>
                    <a:pt x="21597" y="3783"/>
                  </a:moveTo>
                  <a:cubicBezTo>
                    <a:pt x="21597" y="3783"/>
                    <a:pt x="21597" y="3783"/>
                    <a:pt x="21597" y="3783"/>
                  </a:cubicBezTo>
                  <a:cubicBezTo>
                    <a:pt x="21548" y="3325"/>
                    <a:pt x="21194" y="2888"/>
                    <a:pt x="20549" y="2689"/>
                  </a:cubicBezTo>
                  <a:lnTo>
                    <a:pt x="12741" y="288"/>
                  </a:lnTo>
                  <a:cubicBezTo>
                    <a:pt x="11494" y="-96"/>
                    <a:pt x="10109" y="-96"/>
                    <a:pt x="8862" y="288"/>
                  </a:cubicBezTo>
                  <a:lnTo>
                    <a:pt x="1054" y="2689"/>
                  </a:lnTo>
                  <a:cubicBezTo>
                    <a:pt x="412" y="2888"/>
                    <a:pt x="58" y="3325"/>
                    <a:pt x="6" y="3783"/>
                  </a:cubicBezTo>
                  <a:cubicBezTo>
                    <a:pt x="6" y="3783"/>
                    <a:pt x="6" y="3783"/>
                    <a:pt x="6" y="3783"/>
                  </a:cubicBezTo>
                  <a:lnTo>
                    <a:pt x="0" y="3783"/>
                  </a:lnTo>
                  <a:lnTo>
                    <a:pt x="0" y="17197"/>
                  </a:lnTo>
                  <a:lnTo>
                    <a:pt x="86" y="17197"/>
                  </a:lnTo>
                  <a:cubicBezTo>
                    <a:pt x="213" y="17489"/>
                    <a:pt x="475" y="17753"/>
                    <a:pt x="881" y="17920"/>
                  </a:cubicBezTo>
                  <a:lnTo>
                    <a:pt x="8373" y="21031"/>
                  </a:lnTo>
                  <a:cubicBezTo>
                    <a:pt x="9130" y="21346"/>
                    <a:pt x="9965" y="21504"/>
                    <a:pt x="10800" y="21504"/>
                  </a:cubicBezTo>
                  <a:cubicBezTo>
                    <a:pt x="11635" y="21504"/>
                    <a:pt x="12470" y="21346"/>
                    <a:pt x="13227" y="21031"/>
                  </a:cubicBezTo>
                  <a:lnTo>
                    <a:pt x="20719" y="17920"/>
                  </a:lnTo>
                  <a:cubicBezTo>
                    <a:pt x="21125" y="17753"/>
                    <a:pt x="21387" y="17489"/>
                    <a:pt x="21514" y="17197"/>
                  </a:cubicBezTo>
                  <a:lnTo>
                    <a:pt x="21600" y="17197"/>
                  </a:lnTo>
                  <a:lnTo>
                    <a:pt x="21600" y="3783"/>
                  </a:lnTo>
                  <a:lnTo>
                    <a:pt x="21597" y="3783"/>
                  </a:lnTo>
                  <a:close/>
                </a:path>
              </a:pathLst>
            </a:custGeom>
            <a:solidFill>
              <a:srgbClr val="0C6B9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696469" y="1105986"/>
              <a:ext cx="439074" cy="614401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041"/>
                  </a:lnTo>
                  <a:lnTo>
                    <a:pt x="178" y="21041"/>
                  </a:lnTo>
                  <a:cubicBezTo>
                    <a:pt x="426" y="21079"/>
                    <a:pt x="950" y="21113"/>
                    <a:pt x="1767" y="21135"/>
                  </a:cubicBezTo>
                  <a:lnTo>
                    <a:pt x="16744" y="21539"/>
                  </a:lnTo>
                  <a:cubicBezTo>
                    <a:pt x="18262" y="21580"/>
                    <a:pt x="19931" y="21600"/>
                    <a:pt x="21600" y="21600"/>
                  </a:cubicBez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E6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2129575" y="1105986"/>
              <a:ext cx="439074" cy="614401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cubicBezTo>
                    <a:pt x="1669" y="21600"/>
                    <a:pt x="3338" y="21579"/>
                    <a:pt x="4856" y="21539"/>
                  </a:cubicBezTo>
                  <a:lnTo>
                    <a:pt x="19833" y="21135"/>
                  </a:lnTo>
                  <a:cubicBezTo>
                    <a:pt x="20641" y="21113"/>
                    <a:pt x="21165" y="21079"/>
                    <a:pt x="21422" y="21041"/>
                  </a:cubicBezTo>
                  <a:lnTo>
                    <a:pt x="21600" y="21041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AD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696469" y="966286"/>
              <a:ext cx="872147" cy="317803"/>
            </a:xfrm>
            <a:custGeom>
              <a:rect b="b" l="l" r="r" t="t"/>
              <a:pathLst>
                <a:path extrusionOk="0" h="20984" w="20881">
                  <a:moveTo>
                    <a:pt x="8095" y="19833"/>
                  </a:moveTo>
                  <a:lnTo>
                    <a:pt x="852" y="12252"/>
                  </a:lnTo>
                  <a:cubicBezTo>
                    <a:pt x="-359" y="10986"/>
                    <a:pt x="-256" y="7532"/>
                    <a:pt x="1019" y="6542"/>
                  </a:cubicBezTo>
                  <a:lnTo>
                    <a:pt x="8567" y="698"/>
                  </a:lnTo>
                  <a:cubicBezTo>
                    <a:pt x="9773" y="-233"/>
                    <a:pt x="11113" y="-233"/>
                    <a:pt x="12315" y="698"/>
                  </a:cubicBezTo>
                  <a:lnTo>
                    <a:pt x="19863" y="6542"/>
                  </a:lnTo>
                  <a:cubicBezTo>
                    <a:pt x="21138" y="7532"/>
                    <a:pt x="21241" y="10986"/>
                    <a:pt x="20030" y="12252"/>
                  </a:cubicBezTo>
                  <a:lnTo>
                    <a:pt x="12787" y="19833"/>
                  </a:lnTo>
                  <a:cubicBezTo>
                    <a:pt x="11323" y="21367"/>
                    <a:pt x="9563" y="21367"/>
                    <a:pt x="8095" y="19833"/>
                  </a:cubicBezTo>
                  <a:close/>
                </a:path>
              </a:pathLst>
            </a:custGeom>
            <a:solidFill>
              <a:srgbClr val="BDC8C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461870" y="4539683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16675" y="5315"/>
                  </a:moveTo>
                  <a:lnTo>
                    <a:pt x="1755" y="1523"/>
                  </a:lnTo>
                  <a:cubicBezTo>
                    <a:pt x="477" y="1200"/>
                    <a:pt x="-91" y="585"/>
                    <a:pt x="12" y="0"/>
                  </a:cubicBezTo>
                  <a:lnTo>
                    <a:pt x="1" y="0"/>
                  </a:lnTo>
                  <a:lnTo>
                    <a:pt x="1" y="16350"/>
                  </a:lnTo>
                  <a:lnTo>
                    <a:pt x="173" y="16350"/>
                  </a:lnTo>
                  <a:cubicBezTo>
                    <a:pt x="425" y="16707"/>
                    <a:pt x="947" y="17028"/>
                    <a:pt x="1755" y="17232"/>
                  </a:cubicBezTo>
                  <a:lnTo>
                    <a:pt x="16675" y="21023"/>
                  </a:lnTo>
                  <a:cubicBezTo>
                    <a:pt x="18183" y="21407"/>
                    <a:pt x="19846" y="21600"/>
                    <a:pt x="21509" y="21600"/>
                  </a:cubicBezTo>
                  <a:lnTo>
                    <a:pt x="21509" y="5892"/>
                  </a:lnTo>
                  <a:cubicBezTo>
                    <a:pt x="19846" y="5892"/>
                    <a:pt x="18183" y="5699"/>
                    <a:pt x="16675" y="5315"/>
                  </a:cubicBezTo>
                  <a:close/>
                </a:path>
              </a:pathLst>
            </a:custGeom>
            <a:solidFill>
              <a:srgbClr val="4CC1E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2138765" y="4539683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21497" y="0"/>
                  </a:moveTo>
                  <a:cubicBezTo>
                    <a:pt x="21600" y="588"/>
                    <a:pt x="21032" y="1200"/>
                    <a:pt x="19754" y="1523"/>
                  </a:cubicBezTo>
                  <a:lnTo>
                    <a:pt x="4834" y="5315"/>
                  </a:lnTo>
                  <a:cubicBezTo>
                    <a:pt x="3326" y="5699"/>
                    <a:pt x="1663" y="5892"/>
                    <a:pt x="0" y="5892"/>
                  </a:cubicBezTo>
                  <a:lnTo>
                    <a:pt x="0" y="21600"/>
                  </a:lnTo>
                  <a:cubicBezTo>
                    <a:pt x="1663" y="21600"/>
                    <a:pt x="3326" y="21407"/>
                    <a:pt x="4834" y="21023"/>
                  </a:cubicBezTo>
                  <a:lnTo>
                    <a:pt x="19754" y="17232"/>
                  </a:lnTo>
                  <a:cubicBezTo>
                    <a:pt x="20562" y="17025"/>
                    <a:pt x="21084" y="16707"/>
                    <a:pt x="21336" y="16350"/>
                  </a:cubicBezTo>
                  <a:lnTo>
                    <a:pt x="21508" y="16350"/>
                  </a:lnTo>
                  <a:lnTo>
                    <a:pt x="21508" y="0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rgbClr val="13A1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461870" y="3136001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16675" y="5315"/>
                  </a:moveTo>
                  <a:lnTo>
                    <a:pt x="1755" y="1523"/>
                  </a:lnTo>
                  <a:cubicBezTo>
                    <a:pt x="477" y="1197"/>
                    <a:pt x="-91" y="585"/>
                    <a:pt x="12" y="0"/>
                  </a:cubicBezTo>
                  <a:lnTo>
                    <a:pt x="1" y="0"/>
                  </a:lnTo>
                  <a:lnTo>
                    <a:pt x="1" y="16350"/>
                  </a:lnTo>
                  <a:lnTo>
                    <a:pt x="173" y="16350"/>
                  </a:lnTo>
                  <a:cubicBezTo>
                    <a:pt x="425" y="16707"/>
                    <a:pt x="947" y="17028"/>
                    <a:pt x="1755" y="17232"/>
                  </a:cubicBezTo>
                  <a:lnTo>
                    <a:pt x="16675" y="21023"/>
                  </a:lnTo>
                  <a:cubicBezTo>
                    <a:pt x="18183" y="21407"/>
                    <a:pt x="19846" y="21600"/>
                    <a:pt x="21509" y="21600"/>
                  </a:cubicBezTo>
                  <a:lnTo>
                    <a:pt x="21509" y="5892"/>
                  </a:lnTo>
                  <a:cubicBezTo>
                    <a:pt x="19846" y="5892"/>
                    <a:pt x="18183" y="5699"/>
                    <a:pt x="16675" y="5315"/>
                  </a:cubicBezTo>
                  <a:close/>
                </a:path>
              </a:pathLst>
            </a:custGeom>
            <a:solidFill>
              <a:srgbClr val="C130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138765" y="3136001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21497" y="0"/>
                  </a:moveTo>
                  <a:cubicBezTo>
                    <a:pt x="21600" y="588"/>
                    <a:pt x="21032" y="1200"/>
                    <a:pt x="19754" y="1523"/>
                  </a:cubicBezTo>
                  <a:lnTo>
                    <a:pt x="4834" y="5315"/>
                  </a:lnTo>
                  <a:cubicBezTo>
                    <a:pt x="3326" y="5699"/>
                    <a:pt x="1663" y="5892"/>
                    <a:pt x="0" y="5892"/>
                  </a:cubicBezTo>
                  <a:lnTo>
                    <a:pt x="0" y="21600"/>
                  </a:lnTo>
                  <a:cubicBezTo>
                    <a:pt x="1663" y="21600"/>
                    <a:pt x="3326" y="21407"/>
                    <a:pt x="4834" y="21023"/>
                  </a:cubicBezTo>
                  <a:lnTo>
                    <a:pt x="19754" y="17232"/>
                  </a:lnTo>
                  <a:cubicBezTo>
                    <a:pt x="20562" y="17028"/>
                    <a:pt x="21084" y="16707"/>
                    <a:pt x="21336" y="16350"/>
                  </a:cubicBezTo>
                  <a:lnTo>
                    <a:pt x="21508" y="16350"/>
                  </a:lnTo>
                  <a:lnTo>
                    <a:pt x="21508" y="0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rgbClr val="90241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1461870" y="1607324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16675" y="5315"/>
                  </a:moveTo>
                  <a:lnTo>
                    <a:pt x="1755" y="1523"/>
                  </a:lnTo>
                  <a:cubicBezTo>
                    <a:pt x="477" y="1197"/>
                    <a:pt x="-91" y="585"/>
                    <a:pt x="12" y="0"/>
                  </a:cubicBezTo>
                  <a:lnTo>
                    <a:pt x="1" y="0"/>
                  </a:lnTo>
                  <a:lnTo>
                    <a:pt x="1" y="16350"/>
                  </a:lnTo>
                  <a:lnTo>
                    <a:pt x="173" y="16350"/>
                  </a:lnTo>
                  <a:cubicBezTo>
                    <a:pt x="425" y="16707"/>
                    <a:pt x="947" y="17028"/>
                    <a:pt x="1755" y="17232"/>
                  </a:cubicBezTo>
                  <a:lnTo>
                    <a:pt x="16675" y="21023"/>
                  </a:lnTo>
                  <a:cubicBezTo>
                    <a:pt x="18183" y="21407"/>
                    <a:pt x="19846" y="21600"/>
                    <a:pt x="21509" y="21600"/>
                  </a:cubicBezTo>
                  <a:lnTo>
                    <a:pt x="21509" y="5892"/>
                  </a:lnTo>
                  <a:cubicBezTo>
                    <a:pt x="19846" y="5892"/>
                    <a:pt x="18183" y="5699"/>
                    <a:pt x="16675" y="5315"/>
                  </a:cubicBezTo>
                  <a:close/>
                </a:path>
              </a:pathLst>
            </a:custGeom>
            <a:solidFill>
              <a:srgbClr val="F793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138765" y="1607324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21497" y="0"/>
                  </a:moveTo>
                  <a:cubicBezTo>
                    <a:pt x="21600" y="588"/>
                    <a:pt x="21032" y="1200"/>
                    <a:pt x="19754" y="1523"/>
                  </a:cubicBezTo>
                  <a:lnTo>
                    <a:pt x="4834" y="5315"/>
                  </a:lnTo>
                  <a:cubicBezTo>
                    <a:pt x="3326" y="5699"/>
                    <a:pt x="1663" y="5892"/>
                    <a:pt x="0" y="5892"/>
                  </a:cubicBezTo>
                  <a:lnTo>
                    <a:pt x="0" y="21600"/>
                  </a:lnTo>
                  <a:cubicBezTo>
                    <a:pt x="1663" y="21600"/>
                    <a:pt x="3326" y="21407"/>
                    <a:pt x="4834" y="21023"/>
                  </a:cubicBezTo>
                  <a:lnTo>
                    <a:pt x="19754" y="17232"/>
                  </a:lnTo>
                  <a:cubicBezTo>
                    <a:pt x="20562" y="17025"/>
                    <a:pt x="21084" y="16707"/>
                    <a:pt x="21336" y="16350"/>
                  </a:cubicBezTo>
                  <a:lnTo>
                    <a:pt x="21508" y="16350"/>
                  </a:lnTo>
                  <a:lnTo>
                    <a:pt x="21508" y="0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rgbClr val="C96F0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1"/>
            <p:cNvSpPr txBox="1"/>
            <p:nvPr/>
          </p:nvSpPr>
          <p:spPr>
            <a:xfrm>
              <a:off x="1387284" y="1836975"/>
              <a:ext cx="82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1"/>
            <p:cNvSpPr txBox="1"/>
            <p:nvPr/>
          </p:nvSpPr>
          <p:spPr>
            <a:xfrm>
              <a:off x="1387284" y="3365355"/>
              <a:ext cx="82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1"/>
            <p:cNvSpPr txBox="1"/>
            <p:nvPr/>
          </p:nvSpPr>
          <p:spPr>
            <a:xfrm>
              <a:off x="1387284" y="4756040"/>
              <a:ext cx="82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0" name="Google Shape;300;p11"/>
          <p:cNvCxnSpPr/>
          <p:nvPr/>
        </p:nvCxnSpPr>
        <p:spPr>
          <a:xfrm rot="10800000">
            <a:off x="6852925" y="2205867"/>
            <a:ext cx="796500" cy="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lgDash"/>
            <a:miter lim="800000"/>
            <a:headEnd len="sm" w="sm" type="none"/>
            <a:tailEnd len="med" w="med" type="stealth"/>
          </a:ln>
        </p:spPr>
      </p:cxnSp>
      <p:cxnSp>
        <p:nvCxnSpPr>
          <p:cNvPr id="301" name="Google Shape;301;p11"/>
          <p:cNvCxnSpPr/>
          <p:nvPr/>
        </p:nvCxnSpPr>
        <p:spPr>
          <a:xfrm rot="10800000">
            <a:off x="3717625" y="3072080"/>
            <a:ext cx="3931800" cy="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lgDash"/>
            <a:miter lim="800000"/>
            <a:headEnd len="sm" w="sm" type="none"/>
            <a:tailEnd len="med" w="med" type="stealth"/>
          </a:ln>
        </p:spPr>
      </p:cxnSp>
      <p:cxnSp>
        <p:nvCxnSpPr>
          <p:cNvPr id="302" name="Google Shape;302;p11"/>
          <p:cNvCxnSpPr/>
          <p:nvPr/>
        </p:nvCxnSpPr>
        <p:spPr>
          <a:xfrm rot="10800000">
            <a:off x="6852925" y="3806067"/>
            <a:ext cx="796500" cy="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lgDash"/>
            <a:miter lim="800000"/>
            <a:headEnd len="sm" w="sm" type="none"/>
            <a:tailEnd len="med" w="med" type="stealth"/>
          </a:ln>
        </p:spPr>
      </p:cxnSp>
      <p:grpSp>
        <p:nvGrpSpPr>
          <p:cNvPr id="303" name="Google Shape;303;p11"/>
          <p:cNvGrpSpPr/>
          <p:nvPr/>
        </p:nvGrpSpPr>
        <p:grpSpPr>
          <a:xfrm>
            <a:off x="3508317" y="1491684"/>
            <a:ext cx="3103833" cy="1324767"/>
            <a:chOff x="4442669" y="1110594"/>
            <a:chExt cx="4005463" cy="1338554"/>
          </a:xfrm>
        </p:grpSpPr>
        <p:grpSp>
          <p:nvGrpSpPr>
            <p:cNvPr id="304" name="Google Shape;304;p11"/>
            <p:cNvGrpSpPr/>
            <p:nvPr/>
          </p:nvGrpSpPr>
          <p:grpSpPr>
            <a:xfrm>
              <a:off x="4442669" y="1110594"/>
              <a:ext cx="3884700" cy="1290160"/>
              <a:chOff x="8929756" y="1466725"/>
              <a:chExt cx="3884700" cy="1290160"/>
            </a:xfrm>
          </p:grpSpPr>
          <p:sp>
            <p:nvSpPr>
              <p:cNvPr id="305" name="Google Shape;305;p11"/>
              <p:cNvSpPr txBox="1"/>
              <p:nvPr/>
            </p:nvSpPr>
            <p:spPr>
              <a:xfrm>
                <a:off x="9020313" y="1466725"/>
                <a:ext cx="3782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0" spcFirstLastPara="1" rIns="0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chemeClr val="dk1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Go to the sidebar menu</a:t>
                </a:r>
                <a:endParaRPr b="1" i="0" sz="14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306" name="Google Shape;306;p11"/>
              <p:cNvSpPr txBox="1"/>
              <p:nvPr/>
            </p:nvSpPr>
            <p:spPr>
              <a:xfrm>
                <a:off x="8929756" y="1925885"/>
                <a:ext cx="38847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Will the user know what to do at this step?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the sidebar toggle is visible. </a:t>
                </a:r>
                <a:endParaRPr b="1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If the user does the right thing, will they know that they did the right thing, and are making progress towards their goal? 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just after the user click on the toggle, the sidebar with all the options is visible.</a:t>
                </a:r>
                <a:r>
                  <a:rPr b="1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 </a:t>
                </a:r>
                <a:endParaRPr b="1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07" name="Google Shape;307;p11"/>
            <p:cNvCxnSpPr/>
            <p:nvPr/>
          </p:nvCxnSpPr>
          <p:spPr>
            <a:xfrm flipH="1">
              <a:off x="8447832" y="1210148"/>
              <a:ext cx="300" cy="1239000"/>
            </a:xfrm>
            <a:prstGeom prst="straightConnector1">
              <a:avLst/>
            </a:prstGeom>
            <a:noFill/>
            <a:ln cap="flat" cmpd="sng" w="76200">
              <a:solidFill>
                <a:srgbClr val="F7931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8" name="Google Shape;308;p11"/>
          <p:cNvGrpSpPr/>
          <p:nvPr/>
        </p:nvGrpSpPr>
        <p:grpSpPr>
          <a:xfrm>
            <a:off x="262412" y="2470468"/>
            <a:ext cx="3136064" cy="1323612"/>
            <a:chOff x="4442697" y="1110594"/>
            <a:chExt cx="3188029" cy="1418206"/>
          </a:xfrm>
        </p:grpSpPr>
        <p:grpSp>
          <p:nvGrpSpPr>
            <p:cNvPr id="309" name="Google Shape;309;p11"/>
            <p:cNvGrpSpPr/>
            <p:nvPr/>
          </p:nvGrpSpPr>
          <p:grpSpPr>
            <a:xfrm>
              <a:off x="4442697" y="1110594"/>
              <a:ext cx="3101700" cy="1290168"/>
              <a:chOff x="8929784" y="1466725"/>
              <a:chExt cx="3101700" cy="1290168"/>
            </a:xfrm>
          </p:grpSpPr>
          <p:sp>
            <p:nvSpPr>
              <p:cNvPr id="310" name="Google Shape;310;p11"/>
              <p:cNvSpPr txBox="1"/>
              <p:nvPr/>
            </p:nvSpPr>
            <p:spPr>
              <a:xfrm>
                <a:off x="9076903" y="1466725"/>
                <a:ext cx="293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0" spcFirstLastPara="1" rIns="0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Click on the more informations button</a:t>
                </a:r>
                <a:endParaRPr b="1" i="0" sz="14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311" name="Google Shape;311;p11"/>
              <p:cNvSpPr txBox="1"/>
              <p:nvPr/>
            </p:nvSpPr>
            <p:spPr>
              <a:xfrm>
                <a:off x="8929784" y="1925893"/>
                <a:ext cx="31017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Will the user know what to do at this step?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No, a normal user doesn’t know that he can get this information on this tab.</a:t>
                </a:r>
                <a:endParaRPr b="1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If the user does the right thing, will they know that they did the right thing, and are making progress towards their goal?  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the application shows the intended information.</a:t>
                </a:r>
                <a:endParaRPr b="0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12" name="Google Shape;312;p11"/>
            <p:cNvCxnSpPr/>
            <p:nvPr/>
          </p:nvCxnSpPr>
          <p:spPr>
            <a:xfrm>
              <a:off x="7627726" y="1265200"/>
              <a:ext cx="3000" cy="1263600"/>
            </a:xfrm>
            <a:prstGeom prst="straightConnector1">
              <a:avLst/>
            </a:prstGeom>
            <a:noFill/>
            <a:ln cap="flat" cmpd="sng" w="76200">
              <a:solidFill>
                <a:srgbClr val="C1301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3" name="Google Shape;313;p11"/>
          <p:cNvGrpSpPr/>
          <p:nvPr/>
        </p:nvGrpSpPr>
        <p:grpSpPr>
          <a:xfrm>
            <a:off x="3365372" y="3414211"/>
            <a:ext cx="3196571" cy="1285868"/>
            <a:chOff x="4434890" y="1110594"/>
            <a:chExt cx="4407846" cy="1511896"/>
          </a:xfrm>
        </p:grpSpPr>
        <p:grpSp>
          <p:nvGrpSpPr>
            <p:cNvPr id="314" name="Google Shape;314;p11"/>
            <p:cNvGrpSpPr/>
            <p:nvPr/>
          </p:nvGrpSpPr>
          <p:grpSpPr>
            <a:xfrm>
              <a:off x="4434890" y="1110594"/>
              <a:ext cx="4294797" cy="1290159"/>
              <a:chOff x="8921977" y="1466725"/>
              <a:chExt cx="4294797" cy="1290159"/>
            </a:xfrm>
          </p:grpSpPr>
          <p:sp>
            <p:nvSpPr>
              <p:cNvPr id="315" name="Google Shape;315;p11"/>
              <p:cNvSpPr txBox="1"/>
              <p:nvPr/>
            </p:nvSpPr>
            <p:spPr>
              <a:xfrm>
                <a:off x="8921977" y="1466725"/>
                <a:ext cx="428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0" spcFirstLastPara="1" rIns="0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Get the route</a:t>
                </a:r>
                <a:endParaRPr b="1" i="0" sz="14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316" name="Google Shape;316;p11"/>
              <p:cNvSpPr txBox="1"/>
              <p:nvPr/>
            </p:nvSpPr>
            <p:spPr>
              <a:xfrm>
                <a:off x="8929774" y="1925884"/>
                <a:ext cx="42870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Will the user know what to do at this step?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No. Other than reading the text, the user doesn’t know what to do.  </a:t>
                </a:r>
                <a:endParaRPr b="0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If the user does the right thing, will they know that they did the right thing, and are making progress towards their goal?  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No, the user can’t get the route, for example, in Google Maps.</a:t>
                </a:r>
                <a:endParaRPr b="0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17" name="Google Shape;317;p11"/>
            <p:cNvCxnSpPr/>
            <p:nvPr/>
          </p:nvCxnSpPr>
          <p:spPr>
            <a:xfrm flipH="1">
              <a:off x="8833137" y="1115590"/>
              <a:ext cx="9600" cy="1506900"/>
            </a:xfrm>
            <a:prstGeom prst="straightConnector1">
              <a:avLst/>
            </a:prstGeom>
            <a:noFill/>
            <a:ln cap="flat" cmpd="sng" w="76200">
              <a:solidFill>
                <a:srgbClr val="4CC1E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2"/>
          <p:cNvPicPr preferRelativeResize="0"/>
          <p:nvPr/>
        </p:nvPicPr>
        <p:blipFill rotWithShape="1">
          <a:blip r:embed="rId3">
            <a:alphaModFix/>
          </a:blip>
          <a:srcRect b="0" l="0" r="0" t="4058"/>
          <a:stretch/>
        </p:blipFill>
        <p:spPr>
          <a:xfrm>
            <a:off x="6036475" y="1507325"/>
            <a:ext cx="1535899" cy="31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7300" y="1355775"/>
            <a:ext cx="3023300" cy="37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12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Cognitive Walkthrough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26" name="Google Shape;326;p12"/>
          <p:cNvCxnSpPr/>
          <p:nvPr/>
        </p:nvCxnSpPr>
        <p:spPr>
          <a:xfrm>
            <a:off x="4500575" y="724150"/>
            <a:ext cx="4643700" cy="1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12"/>
          <p:cNvSpPr txBox="1"/>
          <p:nvPr/>
        </p:nvSpPr>
        <p:spPr>
          <a:xfrm>
            <a:off x="850200" y="10826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Task: Find the restaurant’s “Quinta Da Cavada” location</a:t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1254850" y="1904925"/>
            <a:ext cx="50523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Target User</a:t>
            </a:r>
            <a:endParaRPr b="1" i="0" sz="1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   Tourist </a:t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Steps</a:t>
            </a:r>
            <a:endParaRPr b="1" i="0" sz="14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   Click on the three dots on the top right corner</a:t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   Click on “Pesquisar”</a:t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   Write on the search bar the restaurant name</a:t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   Click on the result</a:t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7400" y="1877300"/>
            <a:ext cx="443601" cy="4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7400" y="2830150"/>
            <a:ext cx="443601" cy="4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Cognitive Walkthrough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36" name="Google Shape;336;p13"/>
          <p:cNvCxnSpPr/>
          <p:nvPr/>
        </p:nvCxnSpPr>
        <p:spPr>
          <a:xfrm>
            <a:off x="4500575" y="724150"/>
            <a:ext cx="4643700" cy="1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13"/>
          <p:cNvSpPr txBox="1"/>
          <p:nvPr/>
        </p:nvSpPr>
        <p:spPr>
          <a:xfrm>
            <a:off x="850200" y="1082600"/>
            <a:ext cx="713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Task: Find the restaurant’s “Quinta Da Cavada” location</a:t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8" name="Google Shape;338;p13"/>
          <p:cNvGrpSpPr/>
          <p:nvPr/>
        </p:nvGrpSpPr>
        <p:grpSpPr>
          <a:xfrm>
            <a:off x="271333" y="1589888"/>
            <a:ext cx="1428423" cy="3477406"/>
            <a:chOff x="1387284" y="966286"/>
            <a:chExt cx="1428423" cy="6283712"/>
          </a:xfrm>
        </p:grpSpPr>
        <p:sp>
          <p:nvSpPr>
            <p:cNvPr id="339" name="Google Shape;339;p13"/>
            <p:cNvSpPr/>
            <p:nvPr/>
          </p:nvSpPr>
          <p:spPr>
            <a:xfrm>
              <a:off x="1461869" y="1382716"/>
              <a:ext cx="1353834" cy="1223793"/>
            </a:xfrm>
            <a:custGeom>
              <a:rect b="b" l="l" r="r" t="t"/>
              <a:pathLst>
                <a:path extrusionOk="0" h="21504" w="21600">
                  <a:moveTo>
                    <a:pt x="21597" y="3783"/>
                  </a:moveTo>
                  <a:cubicBezTo>
                    <a:pt x="21597" y="3783"/>
                    <a:pt x="21597" y="3783"/>
                    <a:pt x="21597" y="3783"/>
                  </a:cubicBezTo>
                  <a:cubicBezTo>
                    <a:pt x="21548" y="3325"/>
                    <a:pt x="21194" y="2888"/>
                    <a:pt x="20549" y="2689"/>
                  </a:cubicBezTo>
                  <a:lnTo>
                    <a:pt x="12741" y="288"/>
                  </a:lnTo>
                  <a:cubicBezTo>
                    <a:pt x="11494" y="-96"/>
                    <a:pt x="10109" y="-96"/>
                    <a:pt x="8862" y="288"/>
                  </a:cubicBezTo>
                  <a:lnTo>
                    <a:pt x="1054" y="2689"/>
                  </a:lnTo>
                  <a:cubicBezTo>
                    <a:pt x="412" y="2888"/>
                    <a:pt x="58" y="3325"/>
                    <a:pt x="6" y="3783"/>
                  </a:cubicBezTo>
                  <a:cubicBezTo>
                    <a:pt x="6" y="3783"/>
                    <a:pt x="6" y="3783"/>
                    <a:pt x="6" y="3783"/>
                  </a:cubicBezTo>
                  <a:lnTo>
                    <a:pt x="0" y="3783"/>
                  </a:lnTo>
                  <a:lnTo>
                    <a:pt x="0" y="17197"/>
                  </a:lnTo>
                  <a:lnTo>
                    <a:pt x="86" y="17197"/>
                  </a:lnTo>
                  <a:cubicBezTo>
                    <a:pt x="213" y="17489"/>
                    <a:pt x="475" y="17753"/>
                    <a:pt x="881" y="17920"/>
                  </a:cubicBezTo>
                  <a:lnTo>
                    <a:pt x="8373" y="21031"/>
                  </a:lnTo>
                  <a:cubicBezTo>
                    <a:pt x="9130" y="21346"/>
                    <a:pt x="9965" y="21504"/>
                    <a:pt x="10800" y="21504"/>
                  </a:cubicBezTo>
                  <a:cubicBezTo>
                    <a:pt x="11635" y="21504"/>
                    <a:pt x="12470" y="21346"/>
                    <a:pt x="13227" y="21031"/>
                  </a:cubicBezTo>
                  <a:lnTo>
                    <a:pt x="20719" y="17920"/>
                  </a:lnTo>
                  <a:cubicBezTo>
                    <a:pt x="21125" y="17753"/>
                    <a:pt x="21387" y="17489"/>
                    <a:pt x="21514" y="17197"/>
                  </a:cubicBezTo>
                  <a:lnTo>
                    <a:pt x="21600" y="17197"/>
                  </a:lnTo>
                  <a:lnTo>
                    <a:pt x="21600" y="3783"/>
                  </a:lnTo>
                  <a:lnTo>
                    <a:pt x="21597" y="3783"/>
                  </a:lnTo>
                  <a:close/>
                </a:path>
              </a:pathLst>
            </a:custGeom>
            <a:solidFill>
              <a:srgbClr val="864A0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1461869" y="2636004"/>
              <a:ext cx="1353834" cy="1223793"/>
            </a:xfrm>
            <a:custGeom>
              <a:rect b="b" l="l" r="r" t="t"/>
              <a:pathLst>
                <a:path extrusionOk="0" h="21504" w="21600">
                  <a:moveTo>
                    <a:pt x="21597" y="3783"/>
                  </a:moveTo>
                  <a:cubicBezTo>
                    <a:pt x="21597" y="3783"/>
                    <a:pt x="21597" y="3783"/>
                    <a:pt x="21597" y="3783"/>
                  </a:cubicBezTo>
                  <a:cubicBezTo>
                    <a:pt x="21548" y="3325"/>
                    <a:pt x="21194" y="2888"/>
                    <a:pt x="20549" y="2689"/>
                  </a:cubicBezTo>
                  <a:lnTo>
                    <a:pt x="12741" y="288"/>
                  </a:lnTo>
                  <a:cubicBezTo>
                    <a:pt x="11494" y="-96"/>
                    <a:pt x="10109" y="-96"/>
                    <a:pt x="8862" y="288"/>
                  </a:cubicBezTo>
                  <a:lnTo>
                    <a:pt x="1054" y="2689"/>
                  </a:lnTo>
                  <a:cubicBezTo>
                    <a:pt x="412" y="2888"/>
                    <a:pt x="58" y="3325"/>
                    <a:pt x="6" y="3783"/>
                  </a:cubicBezTo>
                  <a:cubicBezTo>
                    <a:pt x="6" y="3783"/>
                    <a:pt x="6" y="3783"/>
                    <a:pt x="6" y="3783"/>
                  </a:cubicBezTo>
                  <a:lnTo>
                    <a:pt x="0" y="3783"/>
                  </a:lnTo>
                  <a:lnTo>
                    <a:pt x="0" y="17197"/>
                  </a:lnTo>
                  <a:lnTo>
                    <a:pt x="86" y="17197"/>
                  </a:lnTo>
                  <a:cubicBezTo>
                    <a:pt x="213" y="17489"/>
                    <a:pt x="475" y="17753"/>
                    <a:pt x="881" y="17920"/>
                  </a:cubicBezTo>
                  <a:lnTo>
                    <a:pt x="8373" y="21031"/>
                  </a:lnTo>
                  <a:cubicBezTo>
                    <a:pt x="9130" y="21346"/>
                    <a:pt x="9965" y="21504"/>
                    <a:pt x="10800" y="21504"/>
                  </a:cubicBezTo>
                  <a:cubicBezTo>
                    <a:pt x="11635" y="21504"/>
                    <a:pt x="12470" y="21346"/>
                    <a:pt x="13227" y="21031"/>
                  </a:cubicBezTo>
                  <a:lnTo>
                    <a:pt x="20719" y="17920"/>
                  </a:lnTo>
                  <a:cubicBezTo>
                    <a:pt x="21125" y="17753"/>
                    <a:pt x="21387" y="17489"/>
                    <a:pt x="21514" y="17197"/>
                  </a:cubicBezTo>
                  <a:lnTo>
                    <a:pt x="21600" y="17197"/>
                  </a:lnTo>
                  <a:lnTo>
                    <a:pt x="21600" y="3783"/>
                  </a:lnTo>
                  <a:lnTo>
                    <a:pt x="21597" y="3783"/>
                  </a:lnTo>
                  <a:close/>
                </a:path>
              </a:pathLst>
            </a:custGeom>
            <a:solidFill>
              <a:srgbClr val="60170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461869" y="3764299"/>
              <a:ext cx="1353834" cy="1223793"/>
            </a:xfrm>
            <a:custGeom>
              <a:rect b="b" l="l" r="r" t="t"/>
              <a:pathLst>
                <a:path extrusionOk="0" h="21504" w="21600">
                  <a:moveTo>
                    <a:pt x="21597" y="3783"/>
                  </a:moveTo>
                  <a:cubicBezTo>
                    <a:pt x="21597" y="3783"/>
                    <a:pt x="21597" y="3783"/>
                    <a:pt x="21597" y="3783"/>
                  </a:cubicBezTo>
                  <a:cubicBezTo>
                    <a:pt x="21548" y="3325"/>
                    <a:pt x="21194" y="2888"/>
                    <a:pt x="20549" y="2689"/>
                  </a:cubicBezTo>
                  <a:lnTo>
                    <a:pt x="12741" y="288"/>
                  </a:lnTo>
                  <a:cubicBezTo>
                    <a:pt x="11494" y="-96"/>
                    <a:pt x="10109" y="-96"/>
                    <a:pt x="8862" y="288"/>
                  </a:cubicBezTo>
                  <a:lnTo>
                    <a:pt x="1054" y="2689"/>
                  </a:lnTo>
                  <a:cubicBezTo>
                    <a:pt x="412" y="2888"/>
                    <a:pt x="58" y="3325"/>
                    <a:pt x="6" y="3783"/>
                  </a:cubicBezTo>
                  <a:cubicBezTo>
                    <a:pt x="6" y="3783"/>
                    <a:pt x="6" y="3783"/>
                    <a:pt x="6" y="3783"/>
                  </a:cubicBezTo>
                  <a:lnTo>
                    <a:pt x="0" y="3783"/>
                  </a:lnTo>
                  <a:lnTo>
                    <a:pt x="0" y="17197"/>
                  </a:lnTo>
                  <a:lnTo>
                    <a:pt x="86" y="17197"/>
                  </a:lnTo>
                  <a:cubicBezTo>
                    <a:pt x="213" y="17489"/>
                    <a:pt x="475" y="17753"/>
                    <a:pt x="881" y="17920"/>
                  </a:cubicBezTo>
                  <a:lnTo>
                    <a:pt x="8373" y="21031"/>
                  </a:lnTo>
                  <a:cubicBezTo>
                    <a:pt x="9130" y="21346"/>
                    <a:pt x="9965" y="21504"/>
                    <a:pt x="10800" y="21504"/>
                  </a:cubicBezTo>
                  <a:cubicBezTo>
                    <a:pt x="11635" y="21504"/>
                    <a:pt x="12470" y="21346"/>
                    <a:pt x="13227" y="21031"/>
                  </a:cubicBezTo>
                  <a:lnTo>
                    <a:pt x="20719" y="17920"/>
                  </a:lnTo>
                  <a:cubicBezTo>
                    <a:pt x="21125" y="17753"/>
                    <a:pt x="21387" y="17489"/>
                    <a:pt x="21514" y="17197"/>
                  </a:cubicBezTo>
                  <a:lnTo>
                    <a:pt x="21600" y="17197"/>
                  </a:lnTo>
                  <a:lnTo>
                    <a:pt x="21600" y="3783"/>
                  </a:lnTo>
                  <a:lnTo>
                    <a:pt x="21597" y="3783"/>
                  </a:lnTo>
                  <a:close/>
                </a:path>
              </a:pathLst>
            </a:custGeom>
            <a:solidFill>
              <a:srgbClr val="0C6B9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461869" y="4767599"/>
              <a:ext cx="1353834" cy="1223793"/>
            </a:xfrm>
            <a:custGeom>
              <a:rect b="b" l="l" r="r" t="t"/>
              <a:pathLst>
                <a:path extrusionOk="0" h="21504" w="21600">
                  <a:moveTo>
                    <a:pt x="21597" y="3783"/>
                  </a:moveTo>
                  <a:cubicBezTo>
                    <a:pt x="21597" y="3785"/>
                    <a:pt x="21597" y="3785"/>
                    <a:pt x="21597" y="3783"/>
                  </a:cubicBezTo>
                  <a:cubicBezTo>
                    <a:pt x="21548" y="3325"/>
                    <a:pt x="21194" y="2888"/>
                    <a:pt x="20549" y="2689"/>
                  </a:cubicBezTo>
                  <a:lnTo>
                    <a:pt x="12741" y="288"/>
                  </a:lnTo>
                  <a:cubicBezTo>
                    <a:pt x="11494" y="-96"/>
                    <a:pt x="10109" y="-96"/>
                    <a:pt x="8862" y="288"/>
                  </a:cubicBezTo>
                  <a:lnTo>
                    <a:pt x="1054" y="2689"/>
                  </a:lnTo>
                  <a:cubicBezTo>
                    <a:pt x="412" y="2888"/>
                    <a:pt x="58" y="3325"/>
                    <a:pt x="6" y="3783"/>
                  </a:cubicBezTo>
                  <a:cubicBezTo>
                    <a:pt x="6" y="3783"/>
                    <a:pt x="6" y="3783"/>
                    <a:pt x="6" y="3783"/>
                  </a:cubicBezTo>
                  <a:lnTo>
                    <a:pt x="0" y="3783"/>
                  </a:lnTo>
                  <a:lnTo>
                    <a:pt x="0" y="17197"/>
                  </a:lnTo>
                  <a:lnTo>
                    <a:pt x="86" y="17197"/>
                  </a:lnTo>
                  <a:cubicBezTo>
                    <a:pt x="213" y="17489"/>
                    <a:pt x="475" y="17753"/>
                    <a:pt x="881" y="17920"/>
                  </a:cubicBezTo>
                  <a:lnTo>
                    <a:pt x="8373" y="21031"/>
                  </a:lnTo>
                  <a:cubicBezTo>
                    <a:pt x="9130" y="21346"/>
                    <a:pt x="9965" y="21504"/>
                    <a:pt x="10800" y="21504"/>
                  </a:cubicBezTo>
                  <a:cubicBezTo>
                    <a:pt x="11635" y="21504"/>
                    <a:pt x="12470" y="21346"/>
                    <a:pt x="13227" y="21031"/>
                  </a:cubicBezTo>
                  <a:lnTo>
                    <a:pt x="20719" y="17920"/>
                  </a:lnTo>
                  <a:cubicBezTo>
                    <a:pt x="21125" y="17753"/>
                    <a:pt x="21387" y="17489"/>
                    <a:pt x="21514" y="17197"/>
                  </a:cubicBezTo>
                  <a:lnTo>
                    <a:pt x="21600" y="17197"/>
                  </a:lnTo>
                  <a:lnTo>
                    <a:pt x="21600" y="3783"/>
                  </a:lnTo>
                  <a:lnTo>
                    <a:pt x="21597" y="3783"/>
                  </a:lnTo>
                  <a:close/>
                </a:path>
              </a:pathLst>
            </a:custGeom>
            <a:solidFill>
              <a:srgbClr val="A57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1696469" y="1105986"/>
              <a:ext cx="439074" cy="614401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041"/>
                  </a:lnTo>
                  <a:lnTo>
                    <a:pt x="178" y="21041"/>
                  </a:lnTo>
                  <a:cubicBezTo>
                    <a:pt x="426" y="21079"/>
                    <a:pt x="950" y="21113"/>
                    <a:pt x="1767" y="21135"/>
                  </a:cubicBezTo>
                  <a:lnTo>
                    <a:pt x="16744" y="21539"/>
                  </a:lnTo>
                  <a:cubicBezTo>
                    <a:pt x="18262" y="21580"/>
                    <a:pt x="19931" y="21600"/>
                    <a:pt x="21600" y="21600"/>
                  </a:cubicBez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E6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2129575" y="1105986"/>
              <a:ext cx="439074" cy="614401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cubicBezTo>
                    <a:pt x="1669" y="21600"/>
                    <a:pt x="3338" y="21579"/>
                    <a:pt x="4856" y="21539"/>
                  </a:cubicBezTo>
                  <a:lnTo>
                    <a:pt x="19833" y="21135"/>
                  </a:lnTo>
                  <a:cubicBezTo>
                    <a:pt x="20641" y="21113"/>
                    <a:pt x="21165" y="21079"/>
                    <a:pt x="21422" y="21041"/>
                  </a:cubicBezTo>
                  <a:lnTo>
                    <a:pt x="21600" y="21041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AD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1696469" y="966286"/>
              <a:ext cx="872147" cy="317803"/>
            </a:xfrm>
            <a:custGeom>
              <a:rect b="b" l="l" r="r" t="t"/>
              <a:pathLst>
                <a:path extrusionOk="0" h="20984" w="20881">
                  <a:moveTo>
                    <a:pt x="8095" y="19833"/>
                  </a:moveTo>
                  <a:lnTo>
                    <a:pt x="852" y="12252"/>
                  </a:lnTo>
                  <a:cubicBezTo>
                    <a:pt x="-359" y="10986"/>
                    <a:pt x="-256" y="7532"/>
                    <a:pt x="1019" y="6542"/>
                  </a:cubicBezTo>
                  <a:lnTo>
                    <a:pt x="8567" y="698"/>
                  </a:lnTo>
                  <a:cubicBezTo>
                    <a:pt x="9773" y="-233"/>
                    <a:pt x="11113" y="-233"/>
                    <a:pt x="12315" y="698"/>
                  </a:cubicBezTo>
                  <a:lnTo>
                    <a:pt x="19863" y="6542"/>
                  </a:lnTo>
                  <a:cubicBezTo>
                    <a:pt x="21138" y="7532"/>
                    <a:pt x="21241" y="10986"/>
                    <a:pt x="20030" y="12252"/>
                  </a:cubicBezTo>
                  <a:lnTo>
                    <a:pt x="12787" y="19833"/>
                  </a:lnTo>
                  <a:cubicBezTo>
                    <a:pt x="11323" y="21367"/>
                    <a:pt x="9563" y="21367"/>
                    <a:pt x="8095" y="19833"/>
                  </a:cubicBezTo>
                  <a:close/>
                </a:path>
              </a:pathLst>
            </a:custGeom>
            <a:solidFill>
              <a:srgbClr val="BDC8C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1461870" y="3988906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16675" y="5315"/>
                  </a:moveTo>
                  <a:lnTo>
                    <a:pt x="1755" y="1523"/>
                  </a:lnTo>
                  <a:cubicBezTo>
                    <a:pt x="477" y="1200"/>
                    <a:pt x="-91" y="585"/>
                    <a:pt x="12" y="0"/>
                  </a:cubicBezTo>
                  <a:lnTo>
                    <a:pt x="1" y="0"/>
                  </a:lnTo>
                  <a:lnTo>
                    <a:pt x="1" y="16350"/>
                  </a:lnTo>
                  <a:lnTo>
                    <a:pt x="173" y="16350"/>
                  </a:lnTo>
                  <a:cubicBezTo>
                    <a:pt x="425" y="16707"/>
                    <a:pt x="947" y="17028"/>
                    <a:pt x="1755" y="17232"/>
                  </a:cubicBezTo>
                  <a:lnTo>
                    <a:pt x="16675" y="21023"/>
                  </a:lnTo>
                  <a:cubicBezTo>
                    <a:pt x="18183" y="21407"/>
                    <a:pt x="19846" y="21600"/>
                    <a:pt x="21509" y="21600"/>
                  </a:cubicBezTo>
                  <a:lnTo>
                    <a:pt x="21509" y="5892"/>
                  </a:lnTo>
                  <a:cubicBezTo>
                    <a:pt x="19846" y="5892"/>
                    <a:pt x="18183" y="5699"/>
                    <a:pt x="16675" y="5315"/>
                  </a:cubicBezTo>
                  <a:close/>
                </a:path>
              </a:pathLst>
            </a:custGeom>
            <a:solidFill>
              <a:srgbClr val="4CC1E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2138765" y="3988906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21497" y="0"/>
                  </a:moveTo>
                  <a:cubicBezTo>
                    <a:pt x="21600" y="588"/>
                    <a:pt x="21032" y="1200"/>
                    <a:pt x="19754" y="1523"/>
                  </a:cubicBezTo>
                  <a:lnTo>
                    <a:pt x="4834" y="5315"/>
                  </a:lnTo>
                  <a:cubicBezTo>
                    <a:pt x="3326" y="5699"/>
                    <a:pt x="1663" y="5892"/>
                    <a:pt x="0" y="5892"/>
                  </a:cubicBezTo>
                  <a:lnTo>
                    <a:pt x="0" y="21600"/>
                  </a:lnTo>
                  <a:cubicBezTo>
                    <a:pt x="1663" y="21600"/>
                    <a:pt x="3326" y="21407"/>
                    <a:pt x="4834" y="21023"/>
                  </a:cubicBezTo>
                  <a:lnTo>
                    <a:pt x="19754" y="17232"/>
                  </a:lnTo>
                  <a:cubicBezTo>
                    <a:pt x="20562" y="17025"/>
                    <a:pt x="21084" y="16707"/>
                    <a:pt x="21336" y="16350"/>
                  </a:cubicBezTo>
                  <a:lnTo>
                    <a:pt x="21508" y="16350"/>
                  </a:lnTo>
                  <a:lnTo>
                    <a:pt x="21508" y="0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rgbClr val="13A1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1461870" y="4983497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16675" y="5315"/>
                  </a:moveTo>
                  <a:lnTo>
                    <a:pt x="1755" y="1523"/>
                  </a:lnTo>
                  <a:cubicBezTo>
                    <a:pt x="477" y="1200"/>
                    <a:pt x="-91" y="585"/>
                    <a:pt x="12" y="0"/>
                  </a:cubicBezTo>
                  <a:lnTo>
                    <a:pt x="1" y="0"/>
                  </a:lnTo>
                  <a:lnTo>
                    <a:pt x="1" y="16350"/>
                  </a:lnTo>
                  <a:lnTo>
                    <a:pt x="173" y="16350"/>
                  </a:lnTo>
                  <a:cubicBezTo>
                    <a:pt x="425" y="16707"/>
                    <a:pt x="947" y="17028"/>
                    <a:pt x="1755" y="17232"/>
                  </a:cubicBezTo>
                  <a:lnTo>
                    <a:pt x="16675" y="21023"/>
                  </a:lnTo>
                  <a:cubicBezTo>
                    <a:pt x="18183" y="21407"/>
                    <a:pt x="19846" y="21600"/>
                    <a:pt x="21509" y="21600"/>
                  </a:cubicBezTo>
                  <a:lnTo>
                    <a:pt x="21509" y="5892"/>
                  </a:lnTo>
                  <a:cubicBezTo>
                    <a:pt x="19846" y="5892"/>
                    <a:pt x="18183" y="5699"/>
                    <a:pt x="16675" y="5315"/>
                  </a:cubicBezTo>
                  <a:close/>
                </a:path>
              </a:pathLst>
            </a:custGeom>
            <a:solidFill>
              <a:srgbClr val="FFCC4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2138765" y="4983497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21497" y="0"/>
                  </a:moveTo>
                  <a:cubicBezTo>
                    <a:pt x="21600" y="588"/>
                    <a:pt x="21032" y="1200"/>
                    <a:pt x="19754" y="1523"/>
                  </a:cubicBezTo>
                  <a:lnTo>
                    <a:pt x="4834" y="5315"/>
                  </a:lnTo>
                  <a:cubicBezTo>
                    <a:pt x="3326" y="5699"/>
                    <a:pt x="1663" y="5892"/>
                    <a:pt x="0" y="5892"/>
                  </a:cubicBezTo>
                  <a:lnTo>
                    <a:pt x="0" y="21600"/>
                  </a:lnTo>
                  <a:cubicBezTo>
                    <a:pt x="1663" y="21600"/>
                    <a:pt x="3326" y="21407"/>
                    <a:pt x="4834" y="21023"/>
                  </a:cubicBezTo>
                  <a:lnTo>
                    <a:pt x="19754" y="17232"/>
                  </a:lnTo>
                  <a:cubicBezTo>
                    <a:pt x="20562" y="17025"/>
                    <a:pt x="21084" y="16707"/>
                    <a:pt x="21336" y="16350"/>
                  </a:cubicBezTo>
                  <a:lnTo>
                    <a:pt x="21508" y="16350"/>
                  </a:lnTo>
                  <a:lnTo>
                    <a:pt x="21508" y="0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rgbClr val="F8B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1461870" y="2860612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16675" y="5315"/>
                  </a:moveTo>
                  <a:lnTo>
                    <a:pt x="1755" y="1523"/>
                  </a:lnTo>
                  <a:cubicBezTo>
                    <a:pt x="477" y="1197"/>
                    <a:pt x="-91" y="585"/>
                    <a:pt x="12" y="0"/>
                  </a:cubicBezTo>
                  <a:lnTo>
                    <a:pt x="1" y="0"/>
                  </a:lnTo>
                  <a:lnTo>
                    <a:pt x="1" y="16350"/>
                  </a:lnTo>
                  <a:lnTo>
                    <a:pt x="173" y="16350"/>
                  </a:lnTo>
                  <a:cubicBezTo>
                    <a:pt x="425" y="16707"/>
                    <a:pt x="947" y="17028"/>
                    <a:pt x="1755" y="17232"/>
                  </a:cubicBezTo>
                  <a:lnTo>
                    <a:pt x="16675" y="21023"/>
                  </a:lnTo>
                  <a:cubicBezTo>
                    <a:pt x="18183" y="21407"/>
                    <a:pt x="19846" y="21600"/>
                    <a:pt x="21509" y="21600"/>
                  </a:cubicBezTo>
                  <a:lnTo>
                    <a:pt x="21509" y="5892"/>
                  </a:lnTo>
                  <a:cubicBezTo>
                    <a:pt x="19846" y="5892"/>
                    <a:pt x="18183" y="5699"/>
                    <a:pt x="16675" y="5315"/>
                  </a:cubicBezTo>
                  <a:close/>
                </a:path>
              </a:pathLst>
            </a:custGeom>
            <a:solidFill>
              <a:srgbClr val="C130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2138765" y="2860612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21497" y="0"/>
                  </a:moveTo>
                  <a:cubicBezTo>
                    <a:pt x="21600" y="588"/>
                    <a:pt x="21032" y="1200"/>
                    <a:pt x="19754" y="1523"/>
                  </a:cubicBezTo>
                  <a:lnTo>
                    <a:pt x="4834" y="5315"/>
                  </a:lnTo>
                  <a:cubicBezTo>
                    <a:pt x="3326" y="5699"/>
                    <a:pt x="1663" y="5892"/>
                    <a:pt x="0" y="5892"/>
                  </a:cubicBezTo>
                  <a:lnTo>
                    <a:pt x="0" y="21600"/>
                  </a:lnTo>
                  <a:cubicBezTo>
                    <a:pt x="1663" y="21600"/>
                    <a:pt x="3326" y="21407"/>
                    <a:pt x="4834" y="21023"/>
                  </a:cubicBezTo>
                  <a:lnTo>
                    <a:pt x="19754" y="17232"/>
                  </a:lnTo>
                  <a:cubicBezTo>
                    <a:pt x="20562" y="17028"/>
                    <a:pt x="21084" y="16707"/>
                    <a:pt x="21336" y="16350"/>
                  </a:cubicBezTo>
                  <a:lnTo>
                    <a:pt x="21508" y="16350"/>
                  </a:lnTo>
                  <a:lnTo>
                    <a:pt x="21508" y="0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rgbClr val="90241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1461870" y="1607324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16675" y="5315"/>
                  </a:moveTo>
                  <a:lnTo>
                    <a:pt x="1755" y="1523"/>
                  </a:lnTo>
                  <a:cubicBezTo>
                    <a:pt x="477" y="1197"/>
                    <a:pt x="-91" y="585"/>
                    <a:pt x="12" y="0"/>
                  </a:cubicBezTo>
                  <a:lnTo>
                    <a:pt x="1" y="0"/>
                  </a:lnTo>
                  <a:lnTo>
                    <a:pt x="1" y="16350"/>
                  </a:lnTo>
                  <a:lnTo>
                    <a:pt x="173" y="16350"/>
                  </a:lnTo>
                  <a:cubicBezTo>
                    <a:pt x="425" y="16707"/>
                    <a:pt x="947" y="17028"/>
                    <a:pt x="1755" y="17232"/>
                  </a:cubicBezTo>
                  <a:lnTo>
                    <a:pt x="16675" y="21023"/>
                  </a:lnTo>
                  <a:cubicBezTo>
                    <a:pt x="18183" y="21407"/>
                    <a:pt x="19846" y="21600"/>
                    <a:pt x="21509" y="21600"/>
                  </a:cubicBezTo>
                  <a:lnTo>
                    <a:pt x="21509" y="5892"/>
                  </a:lnTo>
                  <a:cubicBezTo>
                    <a:pt x="19846" y="5892"/>
                    <a:pt x="18183" y="5699"/>
                    <a:pt x="16675" y="5315"/>
                  </a:cubicBezTo>
                  <a:close/>
                </a:path>
              </a:pathLst>
            </a:custGeom>
            <a:solidFill>
              <a:srgbClr val="F793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2138765" y="1607324"/>
              <a:ext cx="676942" cy="1008504"/>
            </a:xfrm>
            <a:custGeom>
              <a:rect b="b" l="l" r="r" t="t"/>
              <a:pathLst>
                <a:path extrusionOk="0" h="21600" w="21509">
                  <a:moveTo>
                    <a:pt x="21497" y="0"/>
                  </a:moveTo>
                  <a:cubicBezTo>
                    <a:pt x="21600" y="588"/>
                    <a:pt x="21032" y="1200"/>
                    <a:pt x="19754" y="1523"/>
                  </a:cubicBezTo>
                  <a:lnTo>
                    <a:pt x="4834" y="5315"/>
                  </a:lnTo>
                  <a:cubicBezTo>
                    <a:pt x="3326" y="5699"/>
                    <a:pt x="1663" y="5892"/>
                    <a:pt x="0" y="5892"/>
                  </a:cubicBezTo>
                  <a:lnTo>
                    <a:pt x="0" y="21600"/>
                  </a:lnTo>
                  <a:cubicBezTo>
                    <a:pt x="1663" y="21600"/>
                    <a:pt x="3326" y="21407"/>
                    <a:pt x="4834" y="21023"/>
                  </a:cubicBezTo>
                  <a:lnTo>
                    <a:pt x="19754" y="17232"/>
                  </a:lnTo>
                  <a:cubicBezTo>
                    <a:pt x="20562" y="17025"/>
                    <a:pt x="21084" y="16707"/>
                    <a:pt x="21336" y="16350"/>
                  </a:cubicBezTo>
                  <a:lnTo>
                    <a:pt x="21508" y="16350"/>
                  </a:lnTo>
                  <a:lnTo>
                    <a:pt x="21508" y="0"/>
                  </a:lnTo>
                  <a:lnTo>
                    <a:pt x="21497" y="0"/>
                  </a:lnTo>
                  <a:close/>
                </a:path>
              </a:pathLst>
            </a:custGeom>
            <a:solidFill>
              <a:srgbClr val="C96F0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 txBox="1"/>
            <p:nvPr/>
          </p:nvSpPr>
          <p:spPr>
            <a:xfrm>
              <a:off x="1387284" y="1836975"/>
              <a:ext cx="82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 txBox="1"/>
            <p:nvPr/>
          </p:nvSpPr>
          <p:spPr>
            <a:xfrm>
              <a:off x="1387284" y="3089966"/>
              <a:ext cx="82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 txBox="1"/>
            <p:nvPr/>
          </p:nvSpPr>
          <p:spPr>
            <a:xfrm>
              <a:off x="1387284" y="4205263"/>
              <a:ext cx="82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 txBox="1"/>
            <p:nvPr/>
          </p:nvSpPr>
          <p:spPr>
            <a:xfrm>
              <a:off x="1387284" y="5182867"/>
              <a:ext cx="82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13"/>
          <p:cNvGrpSpPr/>
          <p:nvPr/>
        </p:nvGrpSpPr>
        <p:grpSpPr>
          <a:xfrm>
            <a:off x="2688175" y="2037281"/>
            <a:ext cx="3270829" cy="1204114"/>
            <a:chOff x="4219370" y="1110594"/>
            <a:chExt cx="3325027" cy="1290168"/>
          </a:xfrm>
        </p:grpSpPr>
        <p:grpSp>
          <p:nvGrpSpPr>
            <p:cNvPr id="359" name="Google Shape;359;p13"/>
            <p:cNvGrpSpPr/>
            <p:nvPr/>
          </p:nvGrpSpPr>
          <p:grpSpPr>
            <a:xfrm>
              <a:off x="4434890" y="1110594"/>
              <a:ext cx="3109507" cy="1290168"/>
              <a:chOff x="8921977" y="1466725"/>
              <a:chExt cx="3109507" cy="1290168"/>
            </a:xfrm>
          </p:grpSpPr>
          <p:sp>
            <p:nvSpPr>
              <p:cNvPr id="360" name="Google Shape;360;p13"/>
              <p:cNvSpPr txBox="1"/>
              <p:nvPr/>
            </p:nvSpPr>
            <p:spPr>
              <a:xfrm>
                <a:off x="8921977" y="1466725"/>
                <a:ext cx="293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Click on “pesquisar”</a:t>
                </a:r>
                <a:endParaRPr b="1" i="0" sz="14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361" name="Google Shape;361;p13"/>
              <p:cNvSpPr txBox="1"/>
              <p:nvPr/>
            </p:nvSpPr>
            <p:spPr>
              <a:xfrm>
                <a:off x="8929784" y="1925893"/>
                <a:ext cx="31017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Will the user know what to do at this step?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the button is visible and clear.</a:t>
                </a:r>
                <a:endParaRPr b="1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If the user does the right thing, will they know that they did the right thing, and are making progress towards their goal?  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the search bar is showed.</a:t>
                </a:r>
                <a:endParaRPr b="0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62" name="Google Shape;362;p13"/>
            <p:cNvCxnSpPr/>
            <p:nvPr/>
          </p:nvCxnSpPr>
          <p:spPr>
            <a:xfrm>
              <a:off x="4219370" y="1265200"/>
              <a:ext cx="0" cy="1130400"/>
            </a:xfrm>
            <a:prstGeom prst="straightConnector1">
              <a:avLst/>
            </a:prstGeom>
            <a:noFill/>
            <a:ln cap="flat" cmpd="sng" w="76200">
              <a:solidFill>
                <a:srgbClr val="C1301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63" name="Google Shape;363;p13"/>
          <p:cNvGrpSpPr/>
          <p:nvPr/>
        </p:nvGrpSpPr>
        <p:grpSpPr>
          <a:xfrm>
            <a:off x="2687922" y="3609886"/>
            <a:ext cx="3270814" cy="914463"/>
            <a:chOff x="4219461" y="1110594"/>
            <a:chExt cx="4510224" cy="1290156"/>
          </a:xfrm>
        </p:grpSpPr>
        <p:grpSp>
          <p:nvGrpSpPr>
            <p:cNvPr id="364" name="Google Shape;364;p13"/>
            <p:cNvGrpSpPr/>
            <p:nvPr/>
          </p:nvGrpSpPr>
          <p:grpSpPr>
            <a:xfrm>
              <a:off x="4434890" y="1110594"/>
              <a:ext cx="4294795" cy="1290156"/>
              <a:chOff x="8921977" y="1466725"/>
              <a:chExt cx="4294795" cy="1290156"/>
            </a:xfrm>
          </p:grpSpPr>
          <p:sp>
            <p:nvSpPr>
              <p:cNvPr id="365" name="Google Shape;365;p13"/>
              <p:cNvSpPr txBox="1"/>
              <p:nvPr/>
            </p:nvSpPr>
            <p:spPr>
              <a:xfrm>
                <a:off x="8921977" y="1466725"/>
                <a:ext cx="293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Click on the result</a:t>
                </a:r>
                <a:endParaRPr b="1" i="0" sz="14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366" name="Google Shape;366;p13"/>
              <p:cNvSpPr txBox="1"/>
              <p:nvPr/>
            </p:nvSpPr>
            <p:spPr>
              <a:xfrm>
                <a:off x="8929772" y="1925881"/>
                <a:ext cx="42870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Will the user know what to do at this step?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it’s said to click on the card.</a:t>
                </a:r>
                <a:endParaRPr b="0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If the user does the right thing, will they know that they did the right thing, and are making progress towards their goal?  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the Google Maps application opens with the intended information.</a:t>
                </a:r>
                <a:endParaRPr b="0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</p:grpSp>
        <p:cxnSp>
          <p:nvCxnSpPr>
            <p:cNvPr id="367" name="Google Shape;367;p13"/>
            <p:cNvCxnSpPr/>
            <p:nvPr/>
          </p:nvCxnSpPr>
          <p:spPr>
            <a:xfrm>
              <a:off x="4219461" y="1115590"/>
              <a:ext cx="0" cy="1280100"/>
            </a:xfrm>
            <a:prstGeom prst="straightConnector1">
              <a:avLst/>
            </a:prstGeom>
            <a:noFill/>
            <a:ln cap="flat" cmpd="sng" w="76200">
              <a:solidFill>
                <a:srgbClr val="F8B1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68" name="Google Shape;368;p13"/>
          <p:cNvGrpSpPr/>
          <p:nvPr/>
        </p:nvGrpSpPr>
        <p:grpSpPr>
          <a:xfrm>
            <a:off x="5876142" y="3185611"/>
            <a:ext cx="3270816" cy="1097280"/>
            <a:chOff x="4219461" y="1110594"/>
            <a:chExt cx="4510226" cy="1290159"/>
          </a:xfrm>
        </p:grpSpPr>
        <p:grpSp>
          <p:nvGrpSpPr>
            <p:cNvPr id="369" name="Google Shape;369;p13"/>
            <p:cNvGrpSpPr/>
            <p:nvPr/>
          </p:nvGrpSpPr>
          <p:grpSpPr>
            <a:xfrm>
              <a:off x="4434890" y="1110594"/>
              <a:ext cx="4294797" cy="1290159"/>
              <a:chOff x="8921977" y="1466725"/>
              <a:chExt cx="4294797" cy="1290159"/>
            </a:xfrm>
          </p:grpSpPr>
          <p:sp>
            <p:nvSpPr>
              <p:cNvPr id="370" name="Google Shape;370;p13"/>
              <p:cNvSpPr txBox="1"/>
              <p:nvPr/>
            </p:nvSpPr>
            <p:spPr>
              <a:xfrm>
                <a:off x="8921977" y="1466725"/>
                <a:ext cx="428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Write on the search bar the restaurant name</a:t>
                </a:r>
                <a:endParaRPr b="1" i="0" sz="14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371" name="Google Shape;371;p13"/>
              <p:cNvSpPr txBox="1"/>
              <p:nvPr/>
            </p:nvSpPr>
            <p:spPr>
              <a:xfrm>
                <a:off x="8929774" y="1925884"/>
                <a:ext cx="42870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Will the user know what to do at this step?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it’s showed a search bar for restaurants and accommodation.</a:t>
                </a:r>
                <a:endParaRPr b="0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If the user does the right thing, will they know that they did the right thing, and are making progress towards their goal?  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the application starts to show results as the user types.</a:t>
                </a:r>
                <a:endParaRPr b="0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2" name="Google Shape;372;p13"/>
            <p:cNvCxnSpPr/>
            <p:nvPr/>
          </p:nvCxnSpPr>
          <p:spPr>
            <a:xfrm>
              <a:off x="4219461" y="1115590"/>
              <a:ext cx="0" cy="1280100"/>
            </a:xfrm>
            <a:prstGeom prst="straightConnector1">
              <a:avLst/>
            </a:prstGeom>
            <a:noFill/>
            <a:ln cap="flat" cmpd="sng" w="76200">
              <a:solidFill>
                <a:srgbClr val="4CC1E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73" name="Google Shape;373;p13"/>
          <p:cNvGrpSpPr/>
          <p:nvPr/>
        </p:nvGrpSpPr>
        <p:grpSpPr>
          <a:xfrm>
            <a:off x="5884093" y="1425471"/>
            <a:ext cx="3183252" cy="1276872"/>
            <a:chOff x="4219416" y="1110594"/>
            <a:chExt cx="4107953" cy="1290160"/>
          </a:xfrm>
        </p:grpSpPr>
        <p:grpSp>
          <p:nvGrpSpPr>
            <p:cNvPr id="374" name="Google Shape;374;p13"/>
            <p:cNvGrpSpPr/>
            <p:nvPr/>
          </p:nvGrpSpPr>
          <p:grpSpPr>
            <a:xfrm>
              <a:off x="4434890" y="1110594"/>
              <a:ext cx="3892479" cy="1290160"/>
              <a:chOff x="8921977" y="1466725"/>
              <a:chExt cx="3892479" cy="1290160"/>
            </a:xfrm>
          </p:grpSpPr>
          <p:sp>
            <p:nvSpPr>
              <p:cNvPr id="375" name="Google Shape;375;p13"/>
              <p:cNvSpPr txBox="1"/>
              <p:nvPr/>
            </p:nvSpPr>
            <p:spPr>
              <a:xfrm>
                <a:off x="8921977" y="1466725"/>
                <a:ext cx="3782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chemeClr val="dk1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Click on the three dots on the top right corner</a:t>
                </a:r>
                <a:endParaRPr b="1" i="0" sz="14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376" name="Google Shape;376;p13"/>
              <p:cNvSpPr txBox="1"/>
              <p:nvPr/>
            </p:nvSpPr>
            <p:spPr>
              <a:xfrm>
                <a:off x="8929756" y="1925885"/>
                <a:ext cx="38847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Will the user know what to do at this step?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No, the user will never know beforehand the search is there. </a:t>
                </a:r>
                <a:endParaRPr b="1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000" u="none" cap="none" strike="noStrike">
                    <a:solidFill>
                      <a:srgbClr val="666666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If the user does the right thing, will they know that they did the right thing, and are making progress towards their goal? </a:t>
                </a:r>
                <a:endParaRPr b="1" i="0" sz="1000" u="none" cap="none" strike="noStrike">
                  <a:solidFill>
                    <a:srgbClr val="666666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Yes, just after the user click on the threed dots, a button to search is visible.</a:t>
                </a:r>
                <a:r>
                  <a:rPr b="1" i="0" lang="en" sz="1000" u="none" cap="none" strike="noStrike">
                    <a:solidFill>
                      <a:srgbClr val="999999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 </a:t>
                </a:r>
                <a:endParaRPr b="1" i="0" sz="1000" u="none" cap="none" strike="noStrike">
                  <a:solidFill>
                    <a:srgbClr val="999999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7" name="Google Shape;377;p13"/>
            <p:cNvCxnSpPr/>
            <p:nvPr/>
          </p:nvCxnSpPr>
          <p:spPr>
            <a:xfrm flipH="1">
              <a:off x="4219416" y="1210148"/>
              <a:ext cx="300" cy="1185600"/>
            </a:xfrm>
            <a:prstGeom prst="straightConnector1">
              <a:avLst/>
            </a:prstGeom>
            <a:noFill/>
            <a:ln cap="flat" cmpd="sng" w="76200">
              <a:solidFill>
                <a:srgbClr val="F7931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378" name="Google Shape;378;p13"/>
          <p:cNvCxnSpPr/>
          <p:nvPr/>
        </p:nvCxnSpPr>
        <p:spPr>
          <a:xfrm>
            <a:off x="1699750" y="2118842"/>
            <a:ext cx="3931800" cy="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lgDash"/>
            <a:miter lim="800000"/>
            <a:headEnd len="sm" w="sm" type="none"/>
            <a:tailEnd len="med" w="med" type="stealth"/>
          </a:ln>
        </p:spPr>
      </p:cxnSp>
      <p:cxnSp>
        <p:nvCxnSpPr>
          <p:cNvPr id="379" name="Google Shape;379;p13"/>
          <p:cNvCxnSpPr/>
          <p:nvPr/>
        </p:nvCxnSpPr>
        <p:spPr>
          <a:xfrm>
            <a:off x="1717150" y="2808492"/>
            <a:ext cx="796500" cy="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lgDash"/>
            <a:miter lim="800000"/>
            <a:headEnd len="sm" w="sm" type="none"/>
            <a:tailEnd len="med" w="med" type="stealth"/>
          </a:ln>
        </p:spPr>
      </p:cxnSp>
      <p:cxnSp>
        <p:nvCxnSpPr>
          <p:cNvPr id="380" name="Google Shape;380;p13"/>
          <p:cNvCxnSpPr/>
          <p:nvPr/>
        </p:nvCxnSpPr>
        <p:spPr>
          <a:xfrm>
            <a:off x="1717150" y="4021515"/>
            <a:ext cx="796500" cy="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lgDash"/>
            <a:miter lim="800000"/>
            <a:headEnd len="sm" w="sm" type="none"/>
            <a:tailEnd len="med" w="med" type="stealth"/>
          </a:ln>
        </p:spPr>
      </p:cxnSp>
      <p:sp>
        <p:nvSpPr>
          <p:cNvPr id="381" name="Google Shape;38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2" name="Google Shape;382;p13"/>
          <p:cNvCxnSpPr/>
          <p:nvPr/>
        </p:nvCxnSpPr>
        <p:spPr>
          <a:xfrm>
            <a:off x="1708450" y="3453105"/>
            <a:ext cx="3931800" cy="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lgDash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"/>
          <p:cNvSpPr/>
          <p:nvPr/>
        </p:nvSpPr>
        <p:spPr>
          <a:xfrm>
            <a:off x="6377788" y="2728245"/>
            <a:ext cx="2313600" cy="1443900"/>
          </a:xfrm>
          <a:prstGeom prst="rect">
            <a:avLst/>
          </a:prstGeom>
          <a:solidFill>
            <a:srgbClr val="864A04"/>
          </a:solidFill>
          <a:ln>
            <a:noFill/>
          </a:ln>
        </p:spPr>
        <p:txBody>
          <a:bodyPr anchorCtr="0" anchor="b" bIns="182875" lIns="137150" spcFirstLastPara="1" rIns="13715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6318674" y="2658726"/>
            <a:ext cx="2313600" cy="1443900"/>
          </a:xfrm>
          <a:prstGeom prst="rect">
            <a:avLst/>
          </a:prstGeom>
          <a:solidFill>
            <a:srgbClr val="FFCC4C">
              <a:alpha val="93725"/>
            </a:srgbClr>
          </a:solidFill>
          <a:ln>
            <a:noFill/>
          </a:ln>
        </p:spPr>
        <p:txBody>
          <a:bodyPr anchorCtr="0" anchor="ctr" bIns="182875" lIns="137150" spcFirstLastPara="1" rIns="13715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Has potential to be a great asset to the county of Vouzela</a:t>
            </a:r>
            <a:endParaRPr b="0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434188" y="2728245"/>
            <a:ext cx="2313600" cy="1443900"/>
          </a:xfrm>
          <a:prstGeom prst="rect">
            <a:avLst/>
          </a:prstGeom>
          <a:solidFill>
            <a:srgbClr val="60170B"/>
          </a:solidFill>
          <a:ln>
            <a:noFill/>
          </a:ln>
        </p:spPr>
        <p:txBody>
          <a:bodyPr anchorCtr="0" anchor="b" bIns="182875" lIns="137150" spcFirstLastPara="1" rIns="13715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375074" y="2658726"/>
            <a:ext cx="2313600" cy="1443900"/>
          </a:xfrm>
          <a:prstGeom prst="rect">
            <a:avLst/>
          </a:prstGeom>
          <a:solidFill>
            <a:srgbClr val="C13018"/>
          </a:solidFill>
          <a:ln>
            <a:noFill/>
          </a:ln>
        </p:spPr>
        <p:txBody>
          <a:bodyPr anchorCtr="0" anchor="ctr" bIns="182875" lIns="137150" spcFirstLastPara="1" rIns="13715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Serves its purpose but it’s advised to fix the potential problems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1" name="Google Shape;39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14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Final Appreciation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93" name="Google Shape;393;p14"/>
          <p:cNvCxnSpPr/>
          <p:nvPr/>
        </p:nvCxnSpPr>
        <p:spPr>
          <a:xfrm>
            <a:off x="3532775" y="728075"/>
            <a:ext cx="5611500" cy="11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14"/>
          <p:cNvSpPr/>
          <p:nvPr/>
        </p:nvSpPr>
        <p:spPr>
          <a:xfrm>
            <a:off x="682521" y="1331224"/>
            <a:ext cx="1681800" cy="16818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01600" rotWithShape="0" algn="tl" dir="2700000" dist="63500">
              <a:srgbClr val="000000">
                <a:alpha val="4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4"/>
          <p:cNvSpPr/>
          <p:nvPr/>
        </p:nvSpPr>
        <p:spPr>
          <a:xfrm>
            <a:off x="6627436" y="1331224"/>
            <a:ext cx="1681800" cy="16818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01600" rotWithShape="0" algn="tl" dir="2700000" dist="63500">
              <a:srgbClr val="000000">
                <a:alpha val="4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4"/>
          <p:cNvSpPr/>
          <p:nvPr/>
        </p:nvSpPr>
        <p:spPr>
          <a:xfrm>
            <a:off x="3405988" y="2728245"/>
            <a:ext cx="2313600" cy="1443900"/>
          </a:xfrm>
          <a:prstGeom prst="rect">
            <a:avLst/>
          </a:prstGeom>
          <a:solidFill>
            <a:srgbClr val="C96F07"/>
          </a:solidFill>
          <a:ln>
            <a:noFill/>
          </a:ln>
        </p:spPr>
        <p:txBody>
          <a:bodyPr anchorCtr="0" anchor="b" bIns="182875" lIns="137150" spcFirstLastPara="1" rIns="13715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4"/>
          <p:cNvSpPr/>
          <p:nvPr/>
        </p:nvSpPr>
        <p:spPr>
          <a:xfrm>
            <a:off x="3346874" y="2658726"/>
            <a:ext cx="2313600" cy="1443900"/>
          </a:xfrm>
          <a:prstGeom prst="rect">
            <a:avLst/>
          </a:prstGeom>
          <a:solidFill>
            <a:srgbClr val="F7931F"/>
          </a:solidFill>
          <a:ln>
            <a:noFill/>
          </a:ln>
        </p:spPr>
        <p:txBody>
          <a:bodyPr anchorCtr="0" anchor="ctr" bIns="182875" lIns="137150" spcFirstLastPara="1" rIns="13715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Overall, an unappealing design</a:t>
            </a:r>
            <a:endParaRPr b="0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3655636" y="1331224"/>
            <a:ext cx="1681800" cy="16818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01600" rotWithShape="0" algn="tl" dir="2700000" dist="63500">
              <a:srgbClr val="000000">
                <a:alpha val="4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1425" y="1788075"/>
            <a:ext cx="768096" cy="76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963" y="1765213"/>
            <a:ext cx="813816" cy="81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8963" y="1765213"/>
            <a:ext cx="813816" cy="813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/>
          <p:nvPr>
            <p:ph idx="4294967295" type="ctrTitle"/>
          </p:nvPr>
        </p:nvSpPr>
        <p:spPr>
          <a:xfrm>
            <a:off x="1566725" y="37840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Why this product?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4" name="Google Shape;84;p2"/>
          <p:cNvCxnSpPr/>
          <p:nvPr/>
        </p:nvCxnSpPr>
        <p:spPr>
          <a:xfrm>
            <a:off x="4886000" y="957575"/>
            <a:ext cx="4257900" cy="1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" name="Google Shape;86;p2"/>
          <p:cNvCxnSpPr/>
          <p:nvPr/>
        </p:nvCxnSpPr>
        <p:spPr>
          <a:xfrm>
            <a:off x="0" y="962525"/>
            <a:ext cx="1566600" cy="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"/>
          <p:cNvSpPr/>
          <p:nvPr/>
        </p:nvSpPr>
        <p:spPr>
          <a:xfrm>
            <a:off x="6092687" y="1752768"/>
            <a:ext cx="1097069" cy="1003698"/>
          </a:xfrm>
          <a:custGeom>
            <a:rect b="b" l="l" r="r" t="t"/>
            <a:pathLst>
              <a:path extrusionOk="0" h="21600" w="21224">
                <a:moveTo>
                  <a:pt x="20659" y="8456"/>
                </a:moveTo>
                <a:lnTo>
                  <a:pt x="17498" y="2344"/>
                </a:lnTo>
                <a:cubicBezTo>
                  <a:pt x="16746" y="921"/>
                  <a:pt x="15316" y="0"/>
                  <a:pt x="13811" y="0"/>
                </a:cubicBezTo>
                <a:lnTo>
                  <a:pt x="7413" y="0"/>
                </a:lnTo>
                <a:cubicBezTo>
                  <a:pt x="5908" y="0"/>
                  <a:pt x="4478" y="921"/>
                  <a:pt x="3726" y="2344"/>
                </a:cubicBezTo>
                <a:lnTo>
                  <a:pt x="565" y="8456"/>
                </a:lnTo>
                <a:cubicBezTo>
                  <a:pt x="-188" y="9879"/>
                  <a:pt x="-188" y="11721"/>
                  <a:pt x="565" y="13144"/>
                </a:cubicBezTo>
                <a:lnTo>
                  <a:pt x="3726" y="19256"/>
                </a:lnTo>
                <a:cubicBezTo>
                  <a:pt x="4478" y="20679"/>
                  <a:pt x="5908" y="21600"/>
                  <a:pt x="7413" y="21600"/>
                </a:cubicBezTo>
                <a:lnTo>
                  <a:pt x="13811" y="21600"/>
                </a:lnTo>
                <a:cubicBezTo>
                  <a:pt x="15316" y="21600"/>
                  <a:pt x="16746" y="20679"/>
                  <a:pt x="17498" y="19256"/>
                </a:cubicBezTo>
                <a:lnTo>
                  <a:pt x="20659" y="13144"/>
                </a:lnTo>
                <a:cubicBezTo>
                  <a:pt x="21412" y="11721"/>
                  <a:pt x="21412" y="9879"/>
                  <a:pt x="20659" y="8456"/>
                </a:cubicBezTo>
                <a:close/>
              </a:path>
            </a:pathLst>
          </a:custGeom>
          <a:solidFill>
            <a:srgbClr val="C13018"/>
          </a:solidFill>
          <a:ln cap="flat" cmpd="sng" w="349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1891018" y="1752768"/>
            <a:ext cx="1097069" cy="1003698"/>
          </a:xfrm>
          <a:custGeom>
            <a:rect b="b" l="l" r="r" t="t"/>
            <a:pathLst>
              <a:path extrusionOk="0" h="21600" w="21224">
                <a:moveTo>
                  <a:pt x="565" y="8456"/>
                </a:moveTo>
                <a:lnTo>
                  <a:pt x="3726" y="2344"/>
                </a:lnTo>
                <a:cubicBezTo>
                  <a:pt x="4478" y="921"/>
                  <a:pt x="5908" y="0"/>
                  <a:pt x="7413" y="0"/>
                </a:cubicBezTo>
                <a:lnTo>
                  <a:pt x="13811" y="0"/>
                </a:lnTo>
                <a:cubicBezTo>
                  <a:pt x="15316" y="0"/>
                  <a:pt x="16746" y="921"/>
                  <a:pt x="17498" y="2344"/>
                </a:cubicBezTo>
                <a:lnTo>
                  <a:pt x="20659" y="8456"/>
                </a:lnTo>
                <a:cubicBezTo>
                  <a:pt x="21412" y="9879"/>
                  <a:pt x="21412" y="11721"/>
                  <a:pt x="20659" y="13144"/>
                </a:cubicBezTo>
                <a:lnTo>
                  <a:pt x="17498" y="19256"/>
                </a:lnTo>
                <a:cubicBezTo>
                  <a:pt x="16746" y="20679"/>
                  <a:pt x="15316" y="21600"/>
                  <a:pt x="13811" y="21600"/>
                </a:cubicBezTo>
                <a:lnTo>
                  <a:pt x="7413" y="21600"/>
                </a:lnTo>
                <a:cubicBezTo>
                  <a:pt x="5908" y="21600"/>
                  <a:pt x="4478" y="20679"/>
                  <a:pt x="3726" y="19256"/>
                </a:cubicBezTo>
                <a:lnTo>
                  <a:pt x="565" y="13144"/>
                </a:lnTo>
                <a:cubicBezTo>
                  <a:pt x="-188" y="11721"/>
                  <a:pt x="-188" y="9879"/>
                  <a:pt x="565" y="8456"/>
                </a:cubicBezTo>
                <a:close/>
              </a:path>
            </a:pathLst>
          </a:custGeom>
          <a:solidFill>
            <a:srgbClr val="C13018"/>
          </a:solidFill>
          <a:ln cap="flat" cmpd="sng" w="349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6129645" y="2155116"/>
            <a:ext cx="1528939" cy="1400544"/>
          </a:xfrm>
          <a:custGeom>
            <a:rect b="b" l="l" r="r" t="t"/>
            <a:pathLst>
              <a:path extrusionOk="0" h="21600" w="21222">
                <a:moveTo>
                  <a:pt x="20655" y="8460"/>
                </a:moveTo>
                <a:lnTo>
                  <a:pt x="17469" y="2340"/>
                </a:lnTo>
                <a:cubicBezTo>
                  <a:pt x="16713" y="900"/>
                  <a:pt x="15309" y="0"/>
                  <a:pt x="13797" y="0"/>
                </a:cubicBezTo>
                <a:lnTo>
                  <a:pt x="7425" y="0"/>
                </a:lnTo>
                <a:cubicBezTo>
                  <a:pt x="5913" y="0"/>
                  <a:pt x="4509" y="900"/>
                  <a:pt x="3753" y="2340"/>
                </a:cubicBezTo>
                <a:lnTo>
                  <a:pt x="567" y="8460"/>
                </a:lnTo>
                <a:cubicBezTo>
                  <a:pt x="-189" y="9900"/>
                  <a:pt x="-189" y="11700"/>
                  <a:pt x="567" y="13140"/>
                </a:cubicBezTo>
                <a:lnTo>
                  <a:pt x="3753" y="19260"/>
                </a:lnTo>
                <a:cubicBezTo>
                  <a:pt x="4509" y="20700"/>
                  <a:pt x="5913" y="21600"/>
                  <a:pt x="7425" y="21600"/>
                </a:cubicBezTo>
                <a:lnTo>
                  <a:pt x="13797" y="21600"/>
                </a:lnTo>
                <a:cubicBezTo>
                  <a:pt x="15309" y="21600"/>
                  <a:pt x="16713" y="20700"/>
                  <a:pt x="17469" y="19260"/>
                </a:cubicBezTo>
                <a:lnTo>
                  <a:pt x="20655" y="13140"/>
                </a:lnTo>
                <a:cubicBezTo>
                  <a:pt x="21411" y="11700"/>
                  <a:pt x="21411" y="9900"/>
                  <a:pt x="20655" y="8460"/>
                </a:cubicBezTo>
                <a:close/>
              </a:path>
            </a:pathLst>
          </a:custGeom>
          <a:solidFill>
            <a:srgbClr val="FFCC4C">
              <a:alpha val="93725"/>
            </a:srgbClr>
          </a:solidFill>
          <a:ln cap="flat" cmpd="sng" w="349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1422224" y="2155116"/>
            <a:ext cx="1525550" cy="1400544"/>
          </a:xfrm>
          <a:custGeom>
            <a:rect b="b" l="l" r="r" t="t"/>
            <a:pathLst>
              <a:path extrusionOk="0" h="21600" w="21228">
                <a:moveTo>
                  <a:pt x="575" y="8460"/>
                </a:moveTo>
                <a:lnTo>
                  <a:pt x="3769" y="2340"/>
                </a:lnTo>
                <a:cubicBezTo>
                  <a:pt x="4527" y="900"/>
                  <a:pt x="5934" y="0"/>
                  <a:pt x="7450" y="0"/>
                </a:cubicBezTo>
                <a:lnTo>
                  <a:pt x="13784" y="0"/>
                </a:lnTo>
                <a:cubicBezTo>
                  <a:pt x="15300" y="0"/>
                  <a:pt x="16707" y="900"/>
                  <a:pt x="17465" y="2340"/>
                </a:cubicBezTo>
                <a:lnTo>
                  <a:pt x="20659" y="8460"/>
                </a:lnTo>
                <a:cubicBezTo>
                  <a:pt x="21417" y="9900"/>
                  <a:pt x="21417" y="11700"/>
                  <a:pt x="20659" y="13140"/>
                </a:cubicBezTo>
                <a:lnTo>
                  <a:pt x="17465" y="19260"/>
                </a:lnTo>
                <a:cubicBezTo>
                  <a:pt x="16707" y="20700"/>
                  <a:pt x="15300" y="21600"/>
                  <a:pt x="13784" y="21600"/>
                </a:cubicBezTo>
                <a:lnTo>
                  <a:pt x="7396" y="21600"/>
                </a:lnTo>
                <a:cubicBezTo>
                  <a:pt x="5880" y="21600"/>
                  <a:pt x="4473" y="20700"/>
                  <a:pt x="3715" y="19260"/>
                </a:cubicBezTo>
                <a:lnTo>
                  <a:pt x="521" y="13140"/>
                </a:lnTo>
                <a:cubicBezTo>
                  <a:pt x="-183" y="11700"/>
                  <a:pt x="-183" y="9900"/>
                  <a:pt x="575" y="8460"/>
                </a:cubicBezTo>
                <a:close/>
              </a:path>
            </a:pathLst>
          </a:custGeom>
          <a:solidFill>
            <a:srgbClr val="FFCC4C">
              <a:alpha val="93725"/>
            </a:srgbClr>
          </a:solidFill>
          <a:ln cap="flat" cmpd="sng" w="349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5277644" y="2436730"/>
            <a:ext cx="1949124" cy="1789668"/>
          </a:xfrm>
          <a:custGeom>
            <a:rect b="b" l="l" r="r" t="t"/>
            <a:pathLst>
              <a:path extrusionOk="0" h="21600" w="21219">
                <a:moveTo>
                  <a:pt x="20647" y="8452"/>
                </a:moveTo>
                <a:lnTo>
                  <a:pt x="17470" y="2348"/>
                </a:lnTo>
                <a:cubicBezTo>
                  <a:pt x="16708" y="892"/>
                  <a:pt x="15310" y="0"/>
                  <a:pt x="13785" y="0"/>
                </a:cubicBezTo>
                <a:lnTo>
                  <a:pt x="7433" y="0"/>
                </a:lnTo>
                <a:cubicBezTo>
                  <a:pt x="5908" y="0"/>
                  <a:pt x="4510" y="892"/>
                  <a:pt x="3748" y="2348"/>
                </a:cubicBezTo>
                <a:lnTo>
                  <a:pt x="571" y="8452"/>
                </a:lnTo>
                <a:cubicBezTo>
                  <a:pt x="-191" y="9908"/>
                  <a:pt x="-191" y="11692"/>
                  <a:pt x="571" y="13148"/>
                </a:cubicBezTo>
                <a:lnTo>
                  <a:pt x="3748" y="19252"/>
                </a:lnTo>
                <a:cubicBezTo>
                  <a:pt x="4510" y="20708"/>
                  <a:pt x="5908" y="21600"/>
                  <a:pt x="7433" y="21600"/>
                </a:cubicBezTo>
                <a:lnTo>
                  <a:pt x="13785" y="21600"/>
                </a:lnTo>
                <a:cubicBezTo>
                  <a:pt x="15310" y="21600"/>
                  <a:pt x="16708" y="20708"/>
                  <a:pt x="17470" y="19252"/>
                </a:cubicBezTo>
                <a:lnTo>
                  <a:pt x="20647" y="13148"/>
                </a:lnTo>
                <a:cubicBezTo>
                  <a:pt x="21409" y="11692"/>
                  <a:pt x="21409" y="9908"/>
                  <a:pt x="20647" y="8452"/>
                </a:cubicBezTo>
                <a:close/>
              </a:path>
            </a:pathLst>
          </a:custGeom>
          <a:solidFill>
            <a:srgbClr val="F7931F"/>
          </a:solidFill>
          <a:ln cap="flat" cmpd="sng" w="349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1854063" y="2436730"/>
            <a:ext cx="1949124" cy="1789668"/>
          </a:xfrm>
          <a:custGeom>
            <a:rect b="b" l="l" r="r" t="t"/>
            <a:pathLst>
              <a:path extrusionOk="0" h="21600" w="21219">
                <a:moveTo>
                  <a:pt x="571" y="8452"/>
                </a:moveTo>
                <a:lnTo>
                  <a:pt x="3748" y="2348"/>
                </a:lnTo>
                <a:cubicBezTo>
                  <a:pt x="4510" y="892"/>
                  <a:pt x="5908" y="0"/>
                  <a:pt x="7433" y="0"/>
                </a:cubicBezTo>
                <a:lnTo>
                  <a:pt x="13785" y="0"/>
                </a:lnTo>
                <a:cubicBezTo>
                  <a:pt x="15310" y="0"/>
                  <a:pt x="16708" y="892"/>
                  <a:pt x="17470" y="2348"/>
                </a:cubicBezTo>
                <a:lnTo>
                  <a:pt x="20647" y="8452"/>
                </a:lnTo>
                <a:cubicBezTo>
                  <a:pt x="21409" y="9908"/>
                  <a:pt x="21409" y="11692"/>
                  <a:pt x="20647" y="13148"/>
                </a:cubicBezTo>
                <a:lnTo>
                  <a:pt x="17470" y="19252"/>
                </a:lnTo>
                <a:cubicBezTo>
                  <a:pt x="16708" y="20708"/>
                  <a:pt x="15310" y="21600"/>
                  <a:pt x="13785" y="21600"/>
                </a:cubicBezTo>
                <a:lnTo>
                  <a:pt x="7433" y="21600"/>
                </a:lnTo>
                <a:cubicBezTo>
                  <a:pt x="5908" y="21600"/>
                  <a:pt x="4510" y="20708"/>
                  <a:pt x="3748" y="19252"/>
                </a:cubicBezTo>
                <a:lnTo>
                  <a:pt x="571" y="13148"/>
                </a:lnTo>
                <a:cubicBezTo>
                  <a:pt x="-191" y="11692"/>
                  <a:pt x="-191" y="9908"/>
                  <a:pt x="571" y="8452"/>
                </a:cubicBezTo>
                <a:close/>
              </a:path>
            </a:pathLst>
          </a:custGeom>
          <a:solidFill>
            <a:srgbClr val="F7931F"/>
          </a:solidFill>
          <a:ln cap="flat" cmpd="sng" w="349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3253206" y="2524261"/>
            <a:ext cx="2574395" cy="2364012"/>
          </a:xfrm>
          <a:custGeom>
            <a:rect b="b" l="l" r="r" t="t"/>
            <a:pathLst>
              <a:path extrusionOk="0" h="21600" w="21226">
                <a:moveTo>
                  <a:pt x="20665" y="8444"/>
                </a:moveTo>
                <a:lnTo>
                  <a:pt x="17467" y="2337"/>
                </a:lnTo>
                <a:cubicBezTo>
                  <a:pt x="16719" y="867"/>
                  <a:pt x="15290" y="0"/>
                  <a:pt x="13793" y="0"/>
                </a:cubicBezTo>
                <a:lnTo>
                  <a:pt x="7433" y="0"/>
                </a:lnTo>
                <a:cubicBezTo>
                  <a:pt x="5902" y="0"/>
                  <a:pt x="4507" y="905"/>
                  <a:pt x="3759" y="2337"/>
                </a:cubicBezTo>
                <a:lnTo>
                  <a:pt x="561" y="8444"/>
                </a:lnTo>
                <a:cubicBezTo>
                  <a:pt x="-187" y="9914"/>
                  <a:pt x="-187" y="11686"/>
                  <a:pt x="561" y="13156"/>
                </a:cubicBezTo>
                <a:lnTo>
                  <a:pt x="3759" y="19263"/>
                </a:lnTo>
                <a:cubicBezTo>
                  <a:pt x="4507" y="20733"/>
                  <a:pt x="5936" y="21600"/>
                  <a:pt x="7433" y="21600"/>
                </a:cubicBezTo>
                <a:lnTo>
                  <a:pt x="13793" y="21600"/>
                </a:lnTo>
                <a:cubicBezTo>
                  <a:pt x="15324" y="21600"/>
                  <a:pt x="16719" y="20695"/>
                  <a:pt x="17467" y="19263"/>
                </a:cubicBezTo>
                <a:lnTo>
                  <a:pt x="20665" y="13156"/>
                </a:lnTo>
                <a:cubicBezTo>
                  <a:pt x="21413" y="11686"/>
                  <a:pt x="21413" y="9876"/>
                  <a:pt x="20665" y="8444"/>
                </a:cubicBezTo>
                <a:close/>
              </a:path>
            </a:pathLst>
          </a:custGeom>
          <a:solidFill>
            <a:srgbClr val="4CC1EF">
              <a:alpha val="93725"/>
            </a:srgbClr>
          </a:solidFill>
          <a:ln cap="flat" cmpd="sng" w="349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3749100" y="3920566"/>
            <a:ext cx="16458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Help the </a:t>
            </a:r>
            <a:endParaRPr b="1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developer</a:t>
            </a:r>
            <a:endParaRPr b="0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2361365" y="3768178"/>
            <a:ext cx="915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Unique application</a:t>
            </a:r>
            <a:endParaRPr b="0" i="0" sz="14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5794718" y="3591178"/>
            <a:ext cx="915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Basic UI</a:t>
            </a:r>
            <a:endParaRPr b="1" i="0" sz="1800" u="none" cap="none" strike="noStrike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2325" y="2638025"/>
            <a:ext cx="719750" cy="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2351" y="2638026"/>
            <a:ext cx="719750" cy="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675" y="2636725"/>
            <a:ext cx="722376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0813" y="2833263"/>
            <a:ext cx="722376" cy="72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3660"/>
          <a:stretch/>
        </p:blipFill>
        <p:spPr>
          <a:xfrm>
            <a:off x="1969850" y="1443200"/>
            <a:ext cx="1525275" cy="3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539" y="1247063"/>
            <a:ext cx="1611575" cy="3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Product Description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8" name="Google Shape;108;p3"/>
          <p:cNvCxnSpPr/>
          <p:nvPr/>
        </p:nvCxnSpPr>
        <p:spPr>
          <a:xfrm>
            <a:off x="3803475" y="730925"/>
            <a:ext cx="5340600" cy="8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3"/>
          <p:cNvSpPr/>
          <p:nvPr/>
        </p:nvSpPr>
        <p:spPr>
          <a:xfrm rot="5400000">
            <a:off x="7510463" y="3780025"/>
            <a:ext cx="907800" cy="907800"/>
          </a:xfrm>
          <a:prstGeom prst="arc">
            <a:avLst>
              <a:gd fmla="val 10984066" name="adj1"/>
              <a:gd fmla="val 0" name="adj2"/>
            </a:avLst>
          </a:prstGeom>
          <a:noFill/>
          <a:ln cap="rnd" cmpd="sng" w="254000">
            <a:solidFill>
              <a:srgbClr val="C130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 rot="5400000">
            <a:off x="7510463" y="2872442"/>
            <a:ext cx="907800" cy="907800"/>
          </a:xfrm>
          <a:prstGeom prst="arc">
            <a:avLst>
              <a:gd fmla="val 11239542" name="adj1"/>
              <a:gd fmla="val 0" name="adj2"/>
            </a:avLst>
          </a:prstGeom>
          <a:noFill/>
          <a:ln cap="rnd" cmpd="sng" w="254000">
            <a:solidFill>
              <a:srgbClr val="4CC1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 rot="5400000">
            <a:off x="7510463" y="1964859"/>
            <a:ext cx="907800" cy="907800"/>
          </a:xfrm>
          <a:prstGeom prst="arc">
            <a:avLst>
              <a:gd fmla="val 11084696" name="adj1"/>
              <a:gd fmla="val 0" name="adj2"/>
            </a:avLst>
          </a:prstGeom>
          <a:noFill/>
          <a:ln cap="rnd" cmpd="sng" w="254000">
            <a:solidFill>
              <a:srgbClr val="F793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 rot="5400000">
            <a:off x="7510463" y="1964859"/>
            <a:ext cx="907800" cy="907800"/>
          </a:xfrm>
          <a:prstGeom prst="arc">
            <a:avLst>
              <a:gd fmla="val 5358078" name="adj1"/>
              <a:gd fmla="val 10779110" name="adj2"/>
            </a:avLst>
          </a:prstGeom>
          <a:noFill/>
          <a:ln cap="rnd" cmpd="sng" w="254000">
            <a:solidFill>
              <a:srgbClr val="FFCC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 rot="5400000">
            <a:off x="7510463" y="2872442"/>
            <a:ext cx="907800" cy="907800"/>
          </a:xfrm>
          <a:prstGeom prst="arc">
            <a:avLst>
              <a:gd fmla="val 5358078" name="adj1"/>
              <a:gd fmla="val 10812914" name="adj2"/>
            </a:avLst>
          </a:prstGeom>
          <a:noFill/>
          <a:ln cap="rnd" cmpd="sng" w="254000">
            <a:solidFill>
              <a:srgbClr val="F793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 rot="5400000">
            <a:off x="7510463" y="3780025"/>
            <a:ext cx="907800" cy="907800"/>
          </a:xfrm>
          <a:prstGeom prst="arc">
            <a:avLst>
              <a:gd fmla="val 5358078" name="adj1"/>
              <a:gd fmla="val 10810778" name="adj2"/>
            </a:avLst>
          </a:prstGeom>
          <a:noFill/>
          <a:ln cap="rnd" cmpd="sng" w="254000">
            <a:solidFill>
              <a:srgbClr val="4CC1E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 rot="5400000">
            <a:off x="7510463" y="4687608"/>
            <a:ext cx="907800" cy="907800"/>
          </a:xfrm>
          <a:prstGeom prst="arc">
            <a:avLst>
              <a:gd fmla="val 5358078" name="adj1"/>
              <a:gd fmla="val 10810778" name="adj2"/>
            </a:avLst>
          </a:prstGeom>
          <a:noFill/>
          <a:ln cap="rnd" cmpd="sng" w="254000">
            <a:solidFill>
              <a:srgbClr val="C130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5520701" y="2122575"/>
            <a:ext cx="1407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7931F"/>
                </a:solidFill>
                <a:latin typeface="Economica"/>
                <a:ea typeface="Economica"/>
                <a:cs typeface="Economica"/>
                <a:sym typeface="Economica"/>
              </a:rPr>
              <a:t>Objectives</a:t>
            </a:r>
            <a:endParaRPr b="1" i="0" sz="2400" u="none" cap="none" strike="noStrike">
              <a:solidFill>
                <a:srgbClr val="F7931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8" name="Google Shape;118;p3"/>
          <p:cNvSpPr/>
          <p:nvPr/>
        </p:nvSpPr>
        <p:spPr>
          <a:xfrm rot="5400000">
            <a:off x="7510463" y="1057276"/>
            <a:ext cx="907800" cy="907800"/>
          </a:xfrm>
          <a:prstGeom prst="arc">
            <a:avLst>
              <a:gd fmla="val 5358078" name="adj1"/>
              <a:gd fmla="val 0" name="adj2"/>
            </a:avLst>
          </a:prstGeom>
          <a:noFill/>
          <a:ln cap="rnd" cmpd="sng" w="254000">
            <a:solidFill>
              <a:srgbClr val="FFCC4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5520649" y="1188250"/>
            <a:ext cx="1407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CC4C"/>
                </a:solidFill>
                <a:latin typeface="Economica"/>
                <a:ea typeface="Economica"/>
                <a:cs typeface="Economica"/>
                <a:sym typeface="Economica"/>
              </a:rPr>
              <a:t>Product</a:t>
            </a:r>
            <a:endParaRPr b="1" i="0" sz="2400" u="none" cap="none" strike="noStrike">
              <a:solidFill>
                <a:srgbClr val="FFCC4C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5520676" y="3083650"/>
            <a:ext cx="1407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4CC1EF"/>
                </a:solidFill>
                <a:latin typeface="Economica"/>
                <a:ea typeface="Economica"/>
                <a:cs typeface="Economica"/>
                <a:sym typeface="Economica"/>
              </a:rPr>
              <a:t>Target Users</a:t>
            </a:r>
            <a:endParaRPr b="1" i="0" sz="2400" u="none" cap="none" strike="noStrike">
              <a:solidFill>
                <a:srgbClr val="4CC1E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5520867" y="3991225"/>
            <a:ext cx="1407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C13018"/>
                </a:solidFill>
                <a:latin typeface="Economica"/>
                <a:ea typeface="Economica"/>
                <a:cs typeface="Economica"/>
                <a:sym typeface="Economica"/>
              </a:rPr>
              <a:t>UI Aspects</a:t>
            </a:r>
            <a:endParaRPr b="1" i="0" sz="2400" u="none" cap="none" strike="noStrike">
              <a:solidFill>
                <a:srgbClr val="C13018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5775" y="1282582"/>
            <a:ext cx="45719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5775" y="2190163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5776" y="3097738"/>
            <a:ext cx="4571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5776" y="4005325"/>
            <a:ext cx="457199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4207650" y="1523275"/>
            <a:ext cx="2720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Vouzela app for Android is an application developed by a vouzelense with the purpose of promoting Vouzela</a:t>
            </a:r>
            <a:endParaRPr b="0" i="0" sz="10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4332925" y="2498975"/>
            <a:ext cx="2595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Promote the county with the history, places to eat, to stay and main points of interest</a:t>
            </a:r>
            <a:endParaRPr b="0" i="0" sz="10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4362875" y="3474675"/>
            <a:ext cx="2565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Tourists and people that want to visit and know Vouzela</a:t>
            </a:r>
            <a:endParaRPr b="0" i="0" sz="10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4720175" y="4369688"/>
            <a:ext cx="2208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Application based on a sidebar menu with access to various aspects of Vouzela such as history, restaurants, bars, etc. </a:t>
            </a:r>
            <a:endParaRPr b="0" i="0" sz="10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Evaluation Methods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36" name="Google Shape;136;p4"/>
          <p:cNvCxnSpPr/>
          <p:nvPr/>
        </p:nvCxnSpPr>
        <p:spPr>
          <a:xfrm>
            <a:off x="3789950" y="717375"/>
            <a:ext cx="5354100" cy="2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4"/>
          <p:cNvSpPr/>
          <p:nvPr/>
        </p:nvSpPr>
        <p:spPr>
          <a:xfrm>
            <a:off x="2022034" y="945750"/>
            <a:ext cx="2066547" cy="4069122"/>
          </a:xfrm>
          <a:custGeom>
            <a:rect b="b" l="l" r="r" t="t"/>
            <a:pathLst>
              <a:path extrusionOk="0" h="4690630" w="2438403">
                <a:moveTo>
                  <a:pt x="2438400" y="0"/>
                </a:moveTo>
                <a:lnTo>
                  <a:pt x="2438403" y="1"/>
                </a:lnTo>
                <a:lnTo>
                  <a:pt x="2438403" y="583190"/>
                </a:lnTo>
                <a:lnTo>
                  <a:pt x="2438403" y="4107441"/>
                </a:lnTo>
                <a:lnTo>
                  <a:pt x="2438400" y="4107440"/>
                </a:lnTo>
                <a:lnTo>
                  <a:pt x="3" y="4690630"/>
                </a:lnTo>
                <a:lnTo>
                  <a:pt x="3" y="583190"/>
                </a:lnTo>
                <a:lnTo>
                  <a:pt x="0" y="583190"/>
                </a:lnTo>
                <a:lnTo>
                  <a:pt x="3" y="583189"/>
                </a:lnTo>
                <a:lnTo>
                  <a:pt x="3" y="583189"/>
                </a:lnTo>
                <a:close/>
              </a:path>
            </a:pathLst>
          </a:custGeom>
          <a:solidFill>
            <a:srgbClr val="9024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5635873" y="945752"/>
            <a:ext cx="2066544" cy="4069121"/>
          </a:xfrm>
          <a:custGeom>
            <a:rect b="b" l="l" r="r" t="t"/>
            <a:pathLst>
              <a:path extrusionOk="0" h="4690629" w="2438400">
                <a:moveTo>
                  <a:pt x="0" y="0"/>
                </a:moveTo>
                <a:lnTo>
                  <a:pt x="2438398" y="583189"/>
                </a:lnTo>
                <a:cubicBezTo>
                  <a:pt x="2438399" y="1952336"/>
                  <a:pt x="2438399" y="3321482"/>
                  <a:pt x="2438400" y="4690629"/>
                </a:cubicBezTo>
                <a:cubicBezTo>
                  <a:pt x="2438399" y="4690629"/>
                  <a:pt x="2438399" y="4690628"/>
                  <a:pt x="2438398" y="4690628"/>
                </a:cubicBezTo>
                <a:lnTo>
                  <a:pt x="0" y="4107439"/>
                </a:lnTo>
                <a:lnTo>
                  <a:pt x="0" y="583189"/>
                </a:lnTo>
                <a:lnTo>
                  <a:pt x="0" y="0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4"/>
          <p:cNvGrpSpPr/>
          <p:nvPr/>
        </p:nvGrpSpPr>
        <p:grpSpPr>
          <a:xfrm>
            <a:off x="2215243" y="2500965"/>
            <a:ext cx="1679346" cy="2179176"/>
            <a:chOff x="332936" y="1531990"/>
            <a:chExt cx="2926200" cy="2512309"/>
          </a:xfrm>
        </p:grpSpPr>
        <p:sp>
          <p:nvSpPr>
            <p:cNvPr id="140" name="Google Shape;140;p4"/>
            <p:cNvSpPr txBox="1"/>
            <p:nvPr/>
          </p:nvSpPr>
          <p:spPr>
            <a:xfrm>
              <a:off x="332936" y="1531990"/>
              <a:ext cx="2926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" sz="2800" u="none" cap="none" strike="noStrik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Heuristic Evaluation</a:t>
              </a:r>
              <a:endParaRPr b="1" i="0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332936" y="2228399"/>
              <a:ext cx="29262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Based on Nielsen’s 10 general usability heuristics</a:t>
              </a:r>
              <a:endParaRPr b="0" i="0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The severity of usability problems was rated on 0 to 4 scale</a:t>
              </a:r>
              <a:endParaRPr b="0" i="0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142" name="Google Shape;142;p4"/>
          <p:cNvGrpSpPr/>
          <p:nvPr/>
        </p:nvGrpSpPr>
        <p:grpSpPr>
          <a:xfrm>
            <a:off x="5829081" y="2424765"/>
            <a:ext cx="1679346" cy="2179176"/>
            <a:chOff x="332936" y="1444141"/>
            <a:chExt cx="2926200" cy="2512309"/>
          </a:xfrm>
        </p:grpSpPr>
        <p:sp>
          <p:nvSpPr>
            <p:cNvPr id="143" name="Google Shape;143;p4"/>
            <p:cNvSpPr txBox="1"/>
            <p:nvPr/>
          </p:nvSpPr>
          <p:spPr>
            <a:xfrm>
              <a:off x="332936" y="1444141"/>
              <a:ext cx="2926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" sz="2800" u="none" cap="none" strike="noStrik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Cognitive Walkthrough</a:t>
              </a:r>
              <a:endParaRPr b="1" i="0" sz="1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332936" y="2140550"/>
              <a:ext cx="29262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Based on Spencer’s Streamlined Cognitive Walkthrough</a:t>
              </a:r>
              <a:endParaRPr b="0" i="0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Tasks analysis and report of potential issues </a:t>
              </a:r>
              <a:endParaRPr b="0" i="0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6700" y="1447550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4825" y="1401825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5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HE Table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3" name="Google Shape;153;p5"/>
          <p:cNvCxnSpPr/>
          <p:nvPr/>
        </p:nvCxnSpPr>
        <p:spPr>
          <a:xfrm>
            <a:off x="1924075" y="729450"/>
            <a:ext cx="7181400" cy="1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54" name="Google Shape;154;p5"/>
          <p:cNvGraphicFramePr/>
          <p:nvPr/>
        </p:nvGraphicFramePr>
        <p:xfrm>
          <a:off x="2094525" y="76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{1A4FE4E3-15B0-44F4-A821-17CEC6D09373}</a:tableStyleId>
              </a:tblPr>
              <a:tblGrid>
                <a:gridCol w="1832975"/>
                <a:gridCol w="739875"/>
                <a:gridCol w="703750"/>
                <a:gridCol w="739875"/>
                <a:gridCol w="723225"/>
                <a:gridCol w="758625"/>
                <a:gridCol w="715275"/>
              </a:tblGrid>
              <a:tr h="38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Hugo</a:t>
                      </a:r>
                      <a:endParaRPr b="1"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Rui</a:t>
                      </a:r>
                      <a:endParaRPr b="1"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Carlos</a:t>
                      </a:r>
                      <a:endParaRPr b="1"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Found By</a:t>
                      </a:r>
                      <a:endParaRPr b="1"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Severity</a:t>
                      </a:r>
                      <a:endParaRPr b="1"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Found By</a:t>
                      </a:r>
                      <a:endParaRPr b="1"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Severity</a:t>
                      </a:r>
                      <a:endParaRPr b="1"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Found By</a:t>
                      </a:r>
                      <a:endParaRPr b="1"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Severity</a:t>
                      </a:r>
                      <a:endParaRPr b="1"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Unimportant “About Us” button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Low resolution icons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No rotation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Basic Android interface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Limited/outdated information displayed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Viewing events only online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Route viewing not intuitive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Hidden search button 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Confusing calendar function 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Empty homepage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4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Only 1 language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4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Lackluster Interactive map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1501803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1896874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2180624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2472924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2799749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3179149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3766537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405561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4307287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4588074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450" y="4900653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425" y="4901376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5650" y="4900651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425" y="458012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458807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425" y="4318010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4307297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3766535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3491335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3179147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280937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247292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218062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1903193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600" y="150405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525" y="1511991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525" y="188892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525" y="216247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525" y="246497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425" y="280142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425" y="3472222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425" y="3743535"/>
            <a:ext cx="184750" cy="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425" y="4014847"/>
            <a:ext cx="184750" cy="1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/>
          <p:nvPr/>
        </p:nvSpPr>
        <p:spPr>
          <a:xfrm>
            <a:off x="2817975" y="1204675"/>
            <a:ext cx="46428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Issue: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Empty homepage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Heuristic: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0" i="0" lang="en" sz="18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Flexibility and efficiency of use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Severity: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5854" y="2077846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538" y="1346625"/>
            <a:ext cx="1637607" cy="33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050" y="1156713"/>
            <a:ext cx="1726600" cy="371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6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Heuristic Evaluation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98" name="Google Shape;198;p6"/>
          <p:cNvCxnSpPr/>
          <p:nvPr/>
        </p:nvCxnSpPr>
        <p:spPr>
          <a:xfrm>
            <a:off x="3979450" y="730925"/>
            <a:ext cx="5164500" cy="8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6"/>
          <p:cNvSpPr txBox="1"/>
          <p:nvPr/>
        </p:nvSpPr>
        <p:spPr>
          <a:xfrm>
            <a:off x="4699375" y="2549550"/>
            <a:ext cx="46428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Issue: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Low resolution icons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Heuristic: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Aesthetic and minimalist design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Severity: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00" name="Google Shape;20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3473" y="3866925"/>
            <a:ext cx="2916445" cy="8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5850" y="1295150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65850" y="1676625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379" y="3422609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9375" y="2639913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99375" y="3021387"/>
            <a:ext cx="314625" cy="3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>
            <a:alphaModFix/>
          </a:blip>
          <a:srcRect b="0" l="0" r="0" t="4306"/>
          <a:stretch/>
        </p:blipFill>
        <p:spPr>
          <a:xfrm>
            <a:off x="1034113" y="2741975"/>
            <a:ext cx="1549800" cy="263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214" y="2555288"/>
            <a:ext cx="1611575" cy="3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7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Heuristic Evaluation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4" name="Google Shape;214;p7"/>
          <p:cNvCxnSpPr/>
          <p:nvPr/>
        </p:nvCxnSpPr>
        <p:spPr>
          <a:xfrm>
            <a:off x="3979450" y="730925"/>
            <a:ext cx="5164500" cy="8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7"/>
          <p:cNvSpPr txBox="1"/>
          <p:nvPr/>
        </p:nvSpPr>
        <p:spPr>
          <a:xfrm>
            <a:off x="1847700" y="1152188"/>
            <a:ext cx="46428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Issue: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Lackluster interactive map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Heuristic: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Aesthetic and minimalist design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Severity: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p7"/>
          <p:cNvSpPr txBox="1"/>
          <p:nvPr/>
        </p:nvSpPr>
        <p:spPr>
          <a:xfrm>
            <a:off x="2774425" y="3203538"/>
            <a:ext cx="46428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Issue: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Limited/outdated information displayed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Heuristic: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Match between system and the real world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Severity: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7" name="Google Shape;217;p7"/>
          <p:cNvPicPr preferRelativeResize="0"/>
          <p:nvPr/>
        </p:nvPicPr>
        <p:blipFill rotWithShape="1">
          <a:blip r:embed="rId5">
            <a:alphaModFix/>
          </a:blip>
          <a:srcRect b="33283" l="0" r="0" t="22371"/>
          <a:stretch/>
        </p:blipFill>
        <p:spPr>
          <a:xfrm>
            <a:off x="5736200" y="894250"/>
            <a:ext cx="2108201" cy="190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73404" y="2023121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3400" y="1240425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3400" y="1621900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8629" y="4061259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8625" y="3278563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08625" y="3660037"/>
            <a:ext cx="314625" cy="3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8"/>
          <p:cNvPicPr preferRelativeResize="0"/>
          <p:nvPr/>
        </p:nvPicPr>
        <p:blipFill rotWithShape="1">
          <a:blip r:embed="rId3">
            <a:alphaModFix/>
          </a:blip>
          <a:srcRect b="0" l="0" r="0" t="3585"/>
          <a:stretch/>
        </p:blipFill>
        <p:spPr>
          <a:xfrm>
            <a:off x="1049800" y="1376525"/>
            <a:ext cx="1518425" cy="31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8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Heuristic Evaluation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31" name="Google Shape;231;p8"/>
          <p:cNvCxnSpPr/>
          <p:nvPr/>
        </p:nvCxnSpPr>
        <p:spPr>
          <a:xfrm>
            <a:off x="3979450" y="730925"/>
            <a:ext cx="5164500" cy="8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8"/>
          <p:cNvSpPr txBox="1"/>
          <p:nvPr/>
        </p:nvSpPr>
        <p:spPr>
          <a:xfrm>
            <a:off x="3981300" y="1152188"/>
            <a:ext cx="46428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Issue: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Unimportant “About Us” button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Heuristic: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Aesthetic and minimalist design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Severity: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Google Shape;233;p8"/>
          <p:cNvSpPr txBox="1"/>
          <p:nvPr/>
        </p:nvSpPr>
        <p:spPr>
          <a:xfrm>
            <a:off x="3981300" y="2951013"/>
            <a:ext cx="46428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Issue: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Hidden search button 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Heuristic: </a:t>
            </a:r>
            <a:r>
              <a:rPr b="0" i="0" lang="en" sz="18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Flexibility and efficiency of use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Severity: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34" name="Google Shape;2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7004" y="2023121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7000" y="1240425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7000" y="1621900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5504" y="3808734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5500" y="3026038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5500" y="3407512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214" y="1183688"/>
            <a:ext cx="1611575" cy="3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9"/>
          <p:cNvSpPr txBox="1"/>
          <p:nvPr>
            <p:ph idx="4294967295" type="ctrTitle"/>
          </p:nvPr>
        </p:nvSpPr>
        <p:spPr>
          <a:xfrm>
            <a:off x="271325" y="1353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" sz="3600" u="none" cap="none" strike="noStrike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Heuristic Evaluation</a:t>
            </a:r>
            <a:endParaRPr b="0" i="0" sz="3600" u="none" cap="none" strike="noStrike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47" name="Google Shape;247;p9"/>
          <p:cNvCxnSpPr/>
          <p:nvPr/>
        </p:nvCxnSpPr>
        <p:spPr>
          <a:xfrm>
            <a:off x="3979450" y="730925"/>
            <a:ext cx="5164500" cy="8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9"/>
          <p:cNvSpPr txBox="1"/>
          <p:nvPr/>
        </p:nvSpPr>
        <p:spPr>
          <a:xfrm>
            <a:off x="403925" y="3362350"/>
            <a:ext cx="46428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Issue: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Only 1 language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Heuristic: </a:t>
            </a:r>
            <a:r>
              <a:rPr b="0" i="0" lang="en" sz="18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Match between system and the real world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Severity: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9" name="Google Shape;249;p9"/>
          <p:cNvSpPr txBox="1"/>
          <p:nvPr/>
        </p:nvSpPr>
        <p:spPr>
          <a:xfrm>
            <a:off x="5179325" y="3362338"/>
            <a:ext cx="46428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Issue: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No rotation 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Heuristic: </a:t>
            </a:r>
            <a:r>
              <a:rPr b="0" i="0" lang="en" sz="18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Flexibility and efficiency of use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Severity: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0" name="Google Shape;2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629" y="4233284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625" y="3450588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625" y="3832062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3529" y="4220059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3525" y="3437363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3525" y="3818837"/>
            <a:ext cx="314625" cy="3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 txBox="1"/>
          <p:nvPr/>
        </p:nvSpPr>
        <p:spPr>
          <a:xfrm>
            <a:off x="1292850" y="1295150"/>
            <a:ext cx="46428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Issue: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Confusing calendar function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Heuristic: </a:t>
            </a:r>
            <a:r>
              <a:rPr b="0" i="0" lang="en" sz="1800" u="none" cap="none" strike="noStrike">
                <a:solidFill>
                  <a:srgbClr val="333333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Flexibility and efficiency of use</a:t>
            </a:r>
            <a:endParaRPr b="0"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Severity: </a:t>
            </a: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7" name="Google Shape;2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554" y="2166084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8550" y="1383388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8550" y="1764862"/>
            <a:ext cx="314625" cy="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6">
            <a:alphaModFix/>
          </a:blip>
          <a:srcRect b="0" l="0" r="0" t="4067"/>
          <a:stretch/>
        </p:blipFill>
        <p:spPr>
          <a:xfrm>
            <a:off x="5991625" y="239400"/>
            <a:ext cx="1462300" cy="29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8300" y="52025"/>
            <a:ext cx="1535200" cy="33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